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5ABA11-5901-48EA-A04D-2AEC845A8A2A}"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384392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ABA11-5901-48EA-A04D-2AEC845A8A2A}"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62104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ABA11-5901-48EA-A04D-2AEC845A8A2A}"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176650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ABA11-5901-48EA-A04D-2AEC845A8A2A}"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258736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ABA11-5901-48EA-A04D-2AEC845A8A2A}"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333406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ABA11-5901-48EA-A04D-2AEC845A8A2A}"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294281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5ABA11-5901-48EA-A04D-2AEC845A8A2A}"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171067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5ABA11-5901-48EA-A04D-2AEC845A8A2A}"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172830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ABA11-5901-48EA-A04D-2AEC845A8A2A}"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270366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ABA11-5901-48EA-A04D-2AEC845A8A2A}"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221917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ABA11-5901-48EA-A04D-2AEC845A8A2A}"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C7FEE-BE67-439E-AD84-125CEE966320}" type="slidenum">
              <a:rPr lang="en-US" smtClean="0"/>
              <a:t>‹#›</a:t>
            </a:fld>
            <a:endParaRPr lang="en-US"/>
          </a:p>
        </p:txBody>
      </p:sp>
    </p:spTree>
    <p:extLst>
      <p:ext uri="{BB962C8B-B14F-4D97-AF65-F5344CB8AC3E}">
        <p14:creationId xmlns:p14="http://schemas.microsoft.com/office/powerpoint/2010/main" val="70899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ABA11-5901-48EA-A04D-2AEC845A8A2A}" type="datetimeFigureOut">
              <a:rPr lang="en-US" smtClean="0"/>
              <a:t>8/18/2020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C7FEE-BE67-439E-AD84-125CEE966320}" type="slidenum">
              <a:rPr lang="en-US" smtClean="0"/>
              <a:t>‹#›</a:t>
            </a:fld>
            <a:endParaRPr lang="en-US"/>
          </a:p>
        </p:txBody>
      </p:sp>
    </p:spTree>
    <p:extLst>
      <p:ext uri="{BB962C8B-B14F-4D97-AF65-F5344CB8AC3E}">
        <p14:creationId xmlns:p14="http://schemas.microsoft.com/office/powerpoint/2010/main" val="49620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url?sa=i&amp;rct=j&amp;q=&amp;esrc=s&amp;source=images&amp;cd=&amp;cad=rja&amp;uact=8&amp;ved=0CAcQjRxqFQoTCM3n3JKrxMcCFQJmPgod0vYDSQ&amp;url=http%3A%2F%2Fwww.sea.edu%2Facademics%2Fk-12_detail%2Fmap_puzzles&amp;ei=RW3cVY2xFILM-QHS7Y_IBA&amp;psig=AFQjCNHuR_rhM8dg-f2hQURaBX9BJSR5hw&amp;ust=1440595631158787" TargetMode="Externa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hyperlink" Target="https://www.google.com/url?sa=i&amp;rct=j&amp;q=&amp;esrc=s&amp;source=images&amp;cd=&amp;cad=rja&amp;uact=8&amp;ved=0CAcQjRxqFQoTCPjT7L6rxMcCFQQ7Pgodo2YIIA&amp;url=http%3A%2F%2Fmoodle.oakland.k12.mi.us%2Fos%2Fmod%2Fpage%2Fview.php%3Fid%3D31765&amp;ei=oW3cVbj_NIT2-AGjzaGAAg&amp;psig=AFQjCNHuR_rhM8dg-f2hQURaBX9BJSR5hw&amp;ust=1440595631158787" TargetMode="External"/><Relationship Id="rId4" Type="http://schemas.openxmlformats.org/officeDocument/2006/relationships/hyperlink" Target="https://www.google.com/url?sa=i&amp;rct=j&amp;q=&amp;esrc=s&amp;source=images&amp;cd=&amp;cad=rja&amp;uact=8&amp;ved=0CAcQjRxqFQoTCLidm62rxMcCFQlYPgodspsG7g&amp;url=http%3A%2F%2Fmoodle.oakland.k12.mi.us%2Fos%2Fmod%2Fpage%2Fview.php%3Fid%3D31765&amp;ei=fG3cVbjvNYmw-QGyt5rwDg&amp;psig=AFQjCNHuR_rhM8dg-f2hQURaBX9BJSR5hw&amp;ust=144059563115878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CAcQjRxqFQoTCObxnaG3xMcCFcwZPgodwM4DzQ&amp;url=http%3A%2F%2Fwww.yourdictionary.com%2Fequator&amp;ei=-HncVeaVPMyz-AHAnY_oDA&amp;psig=AFQjCNE1RO-qDHRdBSGIHQKSnvYU6QIcvw&amp;ust=144059889813251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NWp0PC3xMcCFYfJPgodifMOhw&amp;url=http%3A%2F%2Fsocratic.org%2Fquestions%2Fwhat-is-the-prime-meridian-1&amp;ei=n3rcVZXeHYeT-wGJ57u4CA&amp;psig=AFQjCNE50LSbg9XdZBfl5om-PNqFcukZvA&amp;ust=1440599063747753" TargetMode="External"/><Relationship Id="rId2" Type="http://schemas.openxmlformats.org/officeDocument/2006/relationships/hyperlink" Target="https://www.google.com/url?sa=i&amp;rct=j&amp;q=&amp;esrc=s&amp;source=images&amp;cd=&amp;cad=rja&amp;uact=8&amp;ved=0CAcQjRxqFQoTCK26jdq3xMcCFYFtPgodWckADg&amp;url=http%3A%2F%2Fwww.alienresearchcorp.com%2Fmars%2F0908%2Fcydonia-earth-connection%2F&amp;ei=cHrcVa3CD4Hb-QHZkoNw&amp;psig=AFQjCNH9Rc0vpVRyGaPVN_yvpHqqvdxzmA&amp;ust=1440599012852226"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0CAcQjRxqFQoTCNDG8sGtxMcCFcx7PgodxXoLaQ&amp;url=http%3A%2F%2Fgothos.info%2Fcategory%2Fmaps%2F&amp;ei=wW_cVZDiB8z3-QHF9a3IBg&amp;v6u=https%3A%2F%2Fs-v6exp1-ds.metric.gstatic.com%2Fgen_204%3Fip%3D2601%3A98a%3A202%3Aa7c0%3Af529%3A2e4d%3Ae20f%3A8185%26ts%3D1440509473873774%26auth%3Dmohtmzonid7alusrz47o5gmsaexugtls%26rndm%3D0.8301155842359067&amp;v6s=2&amp;v6t=416110&amp;psig=AFQjCNELeyFQ-rYJEqjMWgEEBS829rIjgw&amp;ust=144059627162438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google.com/url?sa=i&amp;rct=j&amp;q=&amp;esrc=s&amp;source=images&amp;cd=&amp;cad=rja&amp;uact=8&amp;ved=0CAcQjRxqFQoTCJX33r-vxMcCFYw4PgodVRsDPQ&amp;url=http%3A%2F%2Fmlopez3.weebly.com%2Fweek-3.html&amp;ei=1XHcVdW4HYzx-AHVtozoAw&amp;psig=AFQjCNEKYDPce3fXvKiUj1U9dQUAkXZSgA&amp;ust=14405967429101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0CAcQjRxqFQoTCPn1mcSwxMcCFcI1PgodiUQDLA&amp;url=http%3A%2F%2Fconcreteresurrection.com%2Fcompass-rose-with-directionals.html&amp;ei=63LcVbnUEMLr-AGJiY3gAg&amp;psig=AFQjCNGs4KO8qCe9pTT6ewKnU4fu-O_47A&amp;ust=144059708859509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CAcQjRxqFQoTCOKThICzxMcCFUMdPgodXz4Lgw&amp;url=http%3A%2F%2Fgeology.com%2Fworld%2Fthe-united-states-of-america-physical-map.shtml&amp;ei=gXXcVaLPJcO6-AHf_KyYCA&amp;psig=AFQjCNFA0FVTPZAxq6aMsUk4Qr7qu2qCQQ&amp;ust=144059775427094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google.com/url?sa=i&amp;rct=j&amp;q=&amp;esrc=s&amp;source=images&amp;cd=&amp;cad=rja&amp;uact=8&amp;ved=0CAcQjRxqFQoTCODYnsazxMcCFUsXPgodoXYG7g&amp;url=http%3A%2F%2Fwww2.needham.k12.ma.us%2Feliot%2Ftechnology%2Flessons%2Fmap%2Fpol_map.htm&amp;ei=FHbcVeD-M8uu-AGh7ZnwDg&amp;psig=AFQjCNFTuMduXCuq1_978LIstAwx40EmQQ&amp;ust=144059790717126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PasjsO1xMcCFUFuPgodw9gBoA&amp;url=http%3A%2F%2Fwww.geocaching.com%2Fseek%2Fcache_details.aspx%3Fguid%3D9e239cbf-37cd-4bf7-99b6-c5a1aad3809f&amp;ei=J3jcVbb9CcHc-QHDsYeACg&amp;psig=AFQjCNEpL2zZfWo3hZZAgS2ocpNfJQT2AQ&amp;ust=1440598317693238" TargetMode="External"/><Relationship Id="rId2" Type="http://schemas.openxmlformats.org/officeDocument/2006/relationships/hyperlink" Target="https://www.google.com/url?sa=i&amp;rct=j&amp;q=&amp;esrc=s&amp;source=images&amp;cd=&amp;cad=rja&amp;uact=8&amp;ved=0CAcQjRxqFQoTCJa1r9u0xMcCFUIYPgodJ3QK5Q&amp;url=http%3A%2F%2Fwww.schoolofsailing.net%2Flatitude-and-longitude.html&amp;ei=TXfcVdbaJMKw-AGn6KmoDg&amp;psig=AFQjCNGn9A5_FZI8OKRGh2fb00eztWFp9g&amp;ust=1440598202275494"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0CAcQjRxqFQoTCMLY5Oe2xMcCFYFvPgod66UKsA&amp;url=http%3A%2F%2Fmrguerriero.blogspot.com%2F2012_09_01_archive.html&amp;ei=gHncVcKYH4Hf-QHry6qACw&amp;psig=AFQjCNFG8LpIDUZHc9zuMc9kT9bF5TpYsg&amp;ust=144059872277182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normAutofit/>
          </a:bodyPr>
          <a:lstStyle/>
          <a:p>
            <a:r>
              <a:rPr lang="en-US" sz="8000" b="1" dirty="0">
                <a:solidFill>
                  <a:schemeClr val="bg1"/>
                </a:solidFill>
                <a:latin typeface="Centaur" panose="02030504050205020304" pitchFamily="18" charset="0"/>
              </a:rPr>
              <a:t>Maps</a:t>
            </a:r>
          </a:p>
        </p:txBody>
      </p:sp>
      <p:sp>
        <p:nvSpPr>
          <p:cNvPr id="3" name="Subtitle 2"/>
          <p:cNvSpPr>
            <a:spLocks noGrp="1"/>
          </p:cNvSpPr>
          <p:nvPr>
            <p:ph type="subTitle" idx="1"/>
          </p:nvPr>
        </p:nvSpPr>
        <p:spPr>
          <a:xfrm>
            <a:off x="609600" y="1447800"/>
            <a:ext cx="8305800" cy="2209800"/>
          </a:xfrm>
        </p:spPr>
        <p:txBody>
          <a:bodyPr>
            <a:normAutofit fontScale="92500" lnSpcReduction="10000"/>
          </a:bodyPr>
          <a:lstStyle/>
          <a:p>
            <a:r>
              <a:rPr lang="en-US" dirty="0">
                <a:solidFill>
                  <a:schemeClr val="bg1"/>
                </a:solidFill>
                <a:latin typeface="Centaur" panose="02030504050205020304" pitchFamily="18" charset="0"/>
              </a:rPr>
              <a:t>Maps are drawings that show regions on flat surfaces. Maps are easier to use and carry than globes, but they cannot show the correct size and shape of every feature on Earth’s curved surface. For this reason Cartographers (Map Makers) have created many different types of maps. </a:t>
            </a:r>
          </a:p>
        </p:txBody>
      </p:sp>
      <p:pic>
        <p:nvPicPr>
          <p:cNvPr id="1028" name="Picture 4" descr="https://encrypted-tbn1.gstatic.com/images?q=tbn:ANd9GcRxCMiacLuy7hdm1Oy92u3rXlphRSuO3zsRJlds8HZKgRQP0vNmP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67" y="4419600"/>
            <a:ext cx="4404415" cy="193231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hlinkClick r:id="rId4"/>
          </p:cNvPr>
          <p:cNvSpPr>
            <a:spLocks noChangeAspect="1" noChangeArrowheads="1"/>
          </p:cNvSpPr>
          <p:nvPr/>
        </p:nvSpPr>
        <p:spPr bwMode="auto">
          <a:xfrm>
            <a:off x="53975" y="-1562100"/>
            <a:ext cx="6181725" cy="3257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a:hlinkClick r:id="rId4"/>
          </p:cNvPr>
          <p:cNvSpPr>
            <a:spLocks noChangeAspect="1" noChangeArrowheads="1"/>
          </p:cNvSpPr>
          <p:nvPr/>
        </p:nvSpPr>
        <p:spPr bwMode="auto">
          <a:xfrm>
            <a:off x="206375" y="-1409700"/>
            <a:ext cx="6181725" cy="3257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moodle.oakland.k12.mi.us/os/pluginfile.php/48799/mod_page/content/1/Week_1_Resources/climate_map.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657600"/>
            <a:ext cx="4002897" cy="210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52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0" y="0"/>
            <a:ext cx="43434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entaur" panose="02030504050205020304" pitchFamily="18" charset="0"/>
              </a:rPr>
              <a:t>Equator</a:t>
            </a:r>
          </a:p>
        </p:txBody>
      </p:sp>
      <p:sp>
        <p:nvSpPr>
          <p:cNvPr id="5" name="Rectangle 4"/>
          <p:cNvSpPr/>
          <p:nvPr/>
        </p:nvSpPr>
        <p:spPr>
          <a:xfrm>
            <a:off x="0" y="1360822"/>
            <a:ext cx="4572000" cy="5262979"/>
          </a:xfrm>
          <a:prstGeom prst="rect">
            <a:avLst/>
          </a:prstGeom>
        </p:spPr>
        <p:txBody>
          <a:bodyPr>
            <a:spAutoFit/>
          </a:bodyPr>
          <a:lstStyle/>
          <a:p>
            <a:r>
              <a:rPr lang="en-US" sz="4800" dirty="0">
                <a:solidFill>
                  <a:schemeClr val="bg1"/>
                </a:solidFill>
                <a:latin typeface="Centaur" panose="02030504050205020304" pitchFamily="18" charset="0"/>
              </a:rPr>
              <a:t>An imaginary circle around the Earth that is everywhere equally distant from the two poles. The Equator is a line of latitude.</a:t>
            </a:r>
          </a:p>
        </p:txBody>
      </p:sp>
      <p:pic>
        <p:nvPicPr>
          <p:cNvPr id="10242" name="Picture 2" descr="http://cf.ydcdn.net/1.0.1.38/images/main/equato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871" y="1508020"/>
            <a:ext cx="3752850" cy="461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0" y="0"/>
            <a:ext cx="4343400" cy="14478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entaur" panose="02030504050205020304" pitchFamily="18" charset="0"/>
              </a:rPr>
              <a:t>Prime Meridian</a:t>
            </a:r>
          </a:p>
        </p:txBody>
      </p:sp>
      <p:sp>
        <p:nvSpPr>
          <p:cNvPr id="5" name="Rectangle 4"/>
          <p:cNvSpPr/>
          <p:nvPr/>
        </p:nvSpPr>
        <p:spPr>
          <a:xfrm>
            <a:off x="0" y="1143000"/>
            <a:ext cx="9144000" cy="2123658"/>
          </a:xfrm>
          <a:prstGeom prst="rect">
            <a:avLst/>
          </a:prstGeom>
        </p:spPr>
        <p:txBody>
          <a:bodyPr wrap="square">
            <a:spAutoFit/>
          </a:bodyPr>
          <a:lstStyle/>
          <a:p>
            <a:pPr algn="ctr"/>
            <a:r>
              <a:rPr lang="en-US" sz="4400" dirty="0">
                <a:solidFill>
                  <a:schemeClr val="bg1"/>
                </a:solidFill>
                <a:latin typeface="Centaur" panose="02030504050205020304" pitchFamily="18" charset="0"/>
              </a:rPr>
              <a:t>An imaginary line that passes through Greenwich, England. Divides the Earth into Eastern and Western hemisphere</a:t>
            </a:r>
          </a:p>
        </p:txBody>
      </p:sp>
      <p:sp>
        <p:nvSpPr>
          <p:cNvPr id="6" name="AutoShape 2" descr="data:image/jpeg;base64,/9j/4AAQSkZJRgABAQAAAQABAAD/2wCEAAkGBxQSEhUUEhQUFBUXFxgYGRcYFRgXFxQfHBgXGhYaFRYaHyggGB0lHhcWITIiJSkrLi4uGB8zODMsNygtLiwBCgoKDg0OGxAQGjQkICQsLC8sLCw0MCwsLCwsLCwvLCwsLCwsLCwsLCwsLCwsLCwsLCwsLCwsLCwsLCwsLCwsLP/AABEIAJoBEAMBIgACEQEDEQH/xAAbAAACAwEBAQAAAAAAAAAAAAAAAwQFBgIBB//EAEoQAAIAAwQFCAYHBQYGAwAAAAECAAMRBBIhMQUiQVFhBhMycYGRktFCUlOhsdIUFSNicqLBM4KT4fBEVGOUssIkQ2SD4uOks9P/xAAYAQADAQEAAAAAAAAAAAAAAAAAAQIDBP/EAC4RAAICAQMDAQcDBQAAAAAAAAABAhEDEiExE0FR8CJhcZHB0eGhsfEEFCMyQv/aAAwDAQACEQMRAD8A+4wQQQAEEEEABBBCLXbElLemMqLvJp2DeeEAD4IobRp12/Yy/wB+bVB2INZuo3euK60O7Cs2c7V2L9mpO4KhvHqJMaRxSe5Lkka+CMT9FvZBlHF3J7r1B290cTJcqVgzPU5AzXqfzYe4RXQkGtG5gjBlJebMwxoFWY/Vib1WxiLbdIS06KTHwz5x6DgdavGJeOuWGpH0aCPmf0tlUM0lwCc3nTanqVREdtNr7N8M6Tpgruz2ZwtPvHZ9Ugj5U+nhslHtnTD8CIfovSPOPd5sknH9tMAHeTCUU3VhZ9Ogj5fy1tD2azB5EubMmGbKF1GmNheBcHHIgXf3hFzagiY3JrA+qzkjdUXsIvou2rFqVWbeCMNKkqWymANhRnfAjdrZEV8MOeyLufrE1xT80NYJMWtGzgjDy0UYTKqR/ivQjeNaO2sQrVb3UZj0PVjhB0JUGtG1gjB6hBvLMXZ+1avuesEkyzS6/ODhNa93Xtbsx64XS949SN5BGK+hI2srOP8AuOV7QW8o55tR0rwPrLNmYfmqv9Yw+jJC1o28EZaRapyYpMDj1ZovA9UxcR1kNFhI5QplOUyTvYgy/wCIMB+9SIljlHkpSTLmCPFauUexAwggggAIIIIACCCCAAjwmE2y1JKUvMYKozJ9wG8ndtjM6RnzLT0iZcr2dMZg/wAbcPuDtrkKjFy4E2lyN0vyrAYS7OpctUc7dLS1pmVAxmEbgacYprbpKXKa+xadNGFWOstc7uFFGAqFHfEq0ozKVRzXYVQCmzA5d0VFm0AXP2rthUEg3uwE7d+yNVBx4RF3yKblPMrgiDhrH31juRykpUtKq3rXs+8YDgIj6a0OslVZWZqk1BAwyplFREynOL3Y0otbF9N5SlgRcK12q2I6qrSK76YQTRzQ53hf6s9sQo7lXbwvVu1xpnThEucnyVpS4LSdpNWZQAbtKMNlMr1Nhzz4YwTrO8tb5mXWrUKbt446pNNpi1sJlCUWDywtRe1Bqn0QdtRT4xRLpV6m/rIfQoLv3aA5UintyT8DRaL0k81NYEOcmAopBxqDvA/SM7pxlM5ruw03ZYRotDkugZWUAC7dCDVObbdp+Ajp9DKZvOlqtWvRF0nfSsaOMpxRKaTM3ZtDzX9EqKga2Fa7hnF5oqVJkG60xDNJA21HAcIsZiMWUX97dAbKAbfve6O+aatbwrv5sV76xUMel2kDlZG05+y/7kr/AOxYk2+1iUpdshs2k7hxil01bcpd4EF5etQUvc4urnntpCeUFgcuSXLE1KLSmVAw3DMUhPI1KTS8fU0cf8Ub8y/aJzN5QzCA3NKEDcTUjMV304RZydOqUvMjKNhqCGO4Hf2RSaYlKqygWBcLQqtKDHbSuOePCKmM+rOLJ0po0E3TMsTGmKGZsKE0phgQpwIBHDOFPp52YkG4CMjQhSBmDtrFLBEdSQ9KO58wubzGp3nGOVahqMDv8o8giCiWNJzhWkxqnPHOHHTcygqEJHpFdbviugilJruKkWNm03NQ4FSNxUAddBSkTpPKhhW9LB/CSvfWtYoItdD6IE5WJe7Q0AFDXeSDFQlPhMTS5ZJsvKdpJrJQINsssTLO+i01Ote0GNvoHlJKtQoNSZtltnxKnJhxHbSMVaNChJTelMUV6OJBOYxxpDdD6NlOl9WYknNhrIR6hBBBxzEHTk3QalR9JBj2M7o/S7SqJaGvLgFnUC8AJwGCncwwPDboRENNOmUnZ7BBBCAIRbbSspGdzRVGOFewAYknIAZw4xlrVavpEy9/ykJCDY7DBph30xC9pxqKVCLk6Qm6RxMdpzCZNF2nQl1wlcTTNztOzIbSe7sexxNegrnuG8nIR3xioIwbtnMxqm6P3juG4cT7u6GKoAoMAI5lJQbzmTvO2O4aXdiKXlSVEoVOJYUFMTSvuFYycWvKdyZ5ByAFOrP4xVRw5ZXJm8FSCCCCMyjvnTdu11Sa045RM0dZFet8PlUUBx2ADDDrMWWgNDKyiZMqa9Fcstp3xoJ2JUbzXwivxpG8MLatmbn2RB0NYmklwVUA0IIJJNMMa9/bFnBAY7Ix0qkZXYpOm3AKPiT8RDYVJzY72+AA/SGwo8AzPcpNG0lLzSCodSBfC1JZSTQ9I4HbXhFHbJU1pn2ivfY+kpFdmA8oNP2UJVrQbIAs8MFtJLSnvJNFwBalWIINaYXTFvoN5DSJctEkIjtNAlyJxnymIC1KzKLcOIwpgY4ZLVPwdOp6FHxb+dfYz9KcIkyLC7gFVwJIrsqBU1i/tuhy4RjUkMb1aXip9ZhmRTOIjLaZZuysFFLtLusMbta57YOm1yRqvgoY9h1rtTTWvNSp3ACvdCYzLCCCCAAggggAI8j2Liy2BbgnreZUbWU0xAGNN/UYaViboutFsTKlljSoBQ+qciN5BpXv4RMsaqASoC1NSBkDhWnA0rEHTM+UJI6JNFZEpnu1M6fCJ7mlHGVBe6v5fCsdsdn8DEcyg50NcDXbwMd6Ltps5COaySQEYmpkk4BWO1DsOzI4UjmOXQEEEAgihBxBBzBEVkxqaCMqNVWPYotA20g8w5JIFZbE1LqMwTtZagHeCp3xexwNNOmblRyktJEoS0N15puAjNRQl2HUoPaRFMktlAAKAAAABDQAYADWiXpV79pO6VLCjrmG8/cEl+IwuOvBD2bMpvehVH3r4D80Ko5fNaKPUOZ/e2D/AFRINcKdsLs+IJ3sT+g+Eatb0RZ1R96+A/NHl1/WXwH5obC7SaI1M6GnWcBDapAUulbEZiKxukljQ3SKXhRKm8dyjtjLmPoZlgi6QCKU7sozHKPRcwu0xVqrYm7iQdpIjmy4qVo0jLsc2fk8zIrFwC1KClcDvxziTI0KJU5am+CrGrJgCCKVAPGGzNM3zKRAUaoLXxQKKY0r7otJ8onWRzXZiGXtXaOrGHGEXwJyY2j+svgPzQujl+kuC+ofSP4vux1Jd8QUoBkQwNd+Gzvj2X03/dHxP6xvzRFnt196+A/NBR96+A/NDYBFUFkazq9DrL0m9A+sfvRH0lpAyFqxUk1oLpqfzZRMsp1BxqfeYy/KtvtgK1ogw3YmMZvTC0Ut5EEKjqQwmzpjZrJnyDOpMlzUZjJchqY5AmpukZUj2YGly5RrNDF5zkvINmYMTLvXZWxcAagmpZoh22RJaWjT/ojrLmKebnuJV68k0BRNZaA5uASQblDTOHGQZcmUtFUFpzoqzeeVEYy7qibkxFDguABA4niNiUdNzioW9ka3vSPAnbDF03OY0LKLwuVIpgd52UrnFXHhEVrl5FSO5sooSrChU0I3GJS6PLIHlm+PSGAKHjU5HYYdal52UJoNWSiTP9jd2HZEOzSHmG6gLE7Bl1nhjBW4WLMphmrCmdVIp17o5jdaNlFUKMxcg4k41qAT1iM5yh0YskqyVusWqNinCgHDOLliajqJUt6KiCLbQeh+eN56hMhsLHhwH8oVpXR1y6yglWW9+ClA1T1mI0OrKtXRXRc8mJrc4UUgBhU1xGGWFRjEXRFkSaSrE3sLordrjrY44gbI0k+ySpEu8qYIwc0xJphX3xeOD/2Jk1wSEspDl9S8aY3Ds3a2H8ocVfengPzQ2CO1RRlZFs4cC7eXVNOgcvR9LcRDaPvXwH5oMn/EvvU4+5h3Q2FFA2RbQswAOhUuhvqApBYgGq1vHpCq9sa2yT1mIrqaqyhgd4IqIzkWPJl/s3T2cxgOo0dacKNTsjn/AKiFUzTG+xVg1mTm3zW/LRP9sdxmLbpO2y5l2z2ITZZtEwNM55agGaakJgRtxJiw+sLV/c//AJEuNMeRKKQnBt/lFszUx3Y90Lsy0RR90fCKmfpC03W/4Omqf7RL3HhESdpq0CaymSyKkoPzajnDNNJhurMCFclQUBBFYbypOw0OvyjTQq0ZD8S/ERQSOUrtT7BmFH1kExg1xpoa7qf4WRxq6xFblHaCCxs2AAIW7OJZi04AghK0IlKKUrWasJ5o0JQdmuEEVCaQtDVIsuF5gKzQrUUka1RtIOWFMa4x19NtP91H+YTyi+qvSFofpofpGwpOIDgVutjtGK0x4ViMtpNmkgNLOoAtRS6xxod9Dt3R4bbab4/4UdE/2hN6/din5S6Un0EtrOErrH7ZWrTKmGEYymlclz8C1Bvb6ofK5TODrIrdWFPjURb6G0gs0McA17Fa45ACm/KMDz0z2Q/iDyjznpnsh/EHlGMc8k9zR4fVr7n1GPVzEZPR/KaZdVWkreAoWaeqg03mhxi3lW+0NQrZ0I3i0qQe0LHUs0WjF45L+UTrH+zXqEUXKfRxP2q1OxhTIbG84l2S12m4v/DL0R/aBu/BDfpdp/uyf5gfJCk1KNb/ACHpaf5RjpttMuWGM6TLEuYGpPDvKcFJgeXcXGpGtUDC5WJVsSkuXqyU1p1UkurywQyqxDBE1qgggioujfHPK/SKi7Z5tntFnLKSs+S0q5Vw0uYl6ZdRqq1Cta4imMS7RKYWUssmbMJmO7zJ45mbeJUMwlBKBKKoBWow25xyNb0arcqoIjc7M9mv8X/xg52Z7Nf4n/jEWVofpomyJt05VBwYVpeG4xqeT1pMwNSWkuWKAXcydtTtoKd8ZKwWafOa6kpd5POZDruxr7Jz0pAiWdAB/wBRid5P2cb4buzOcfVospfSf934fyhOlbJzspl25jrGX9cYipaLReb7CXkv/P8Axf4cM+kWj2Ev/Mf+uOnUmqafyM9LX8oZocXZYQ1vJqndWlcDtGPuj1pN6S6Z1VgB1XgIX9ItHsJf8f8A9cRXM90KmQnSah+kUIIY0I+zzETaSqv0DS/TQqToVGmS5kprqDEjapFMOGNa7qRa6RI5tgaYg4E0rTE034CKDRNtnq8yW0qXzhN4/alQTSl4UTbhWIAtVpmzS0yUuorG6XICihGqLudTGanGMdlyXobfP7GrsEw3nQ11SKEg0oa0oTnl74mxTS9JWhgrGTKFf+ozGO9M60hK6efANKlIcRRrRQihoa0lmkaxyRS3I0P00XU3pJ1kd4PlDYqZtqtGqeZlUvDEWioyO3m4abRafYSv8wf/AM4pTVsND9NFjEjQDUtE1fWly2p+Fpit7rkUb2i1U/YyxiKkTi5AqKkJcF40rhURacn2c2pr6qBzJukHFtcdJKm74jmd0ZZpXEcVTFy1utNXdNf8xvf7oZHWkEu2mYNjqswcSNSZ3Ul+KORGuF3BEyW5y61BG8Ed8eWd6op3qPgI7hNlFFpuJHvw9xiu4uw1RTLDGuGGJNSeuscWg4D8S/GkMhVqGo3AV7sf0ga2BcjYIIIoQpumv4W+KRS8qLBVRNXNaBurYew/GLqZ0kPEjvH8o7dQQQRUHAjYeuM5R1JoadHzuCLTlBo5ZLLcrdYHA40Ipkd2MVccEouLpm6d7hGj5IyXqzVITKmwmoNQOG/jGcjb6AlFZCA4HOnWaiNcEbkTPgk2PoL+EQ6FWToL1fqYbHbHgyfJl+VmhJ04l1tN2UQqNZ3WYZbVNK1lupqajHZSLPkzov6NZxJKIgVm1VmzJq0NBg0zEV9XIRE5bSp7SB9HL3qmqpNWS7kowl3XagN1yGKggkDsM/RHPtKYzw6MzzCizChmS0NLgcpq1BvUpkLtcY5qSylt+wYyal1mAxAJAPUcI5j15ZUlWwIND1jOOSY5TU0PJB8Zo4Ke4kfqI0gYHDdnwrlFNZbCLNJeZeq5TPNRuCjbjSG8nUbmzMcktMapJ3DAfrHbjbjUWYS33LGX0n/d+H84bCpOb/i/2iGxrHgTCFWbo9ZJ/MYbWmO7GFWUURfwj4Vh9xdjmfZgxDAlWGF4UrTaDUGohNpSYJbAsHqCKlaHHDYabYmxV6T0vLTVreYEVUcDXE5DKInpSspckwm4GJuqoriOOZiu0lIlT5RZXWiaxeldmIJ3cIzVqt0yYSWY44EDBeqkdytIusppQoVbvG+h4xzvKntWxehmismjTKKpW+hNcTShCteoozU4GLWhB3j3iK3QVq51FzJlrdau0mlPcpi0dqCpyjfGlVoiXJ1D9BCtpmH1JSDxvMJ/0DviOoidyWlm7NmNiXmEVpTBAEw4VDd8R/UP2R41ue8p5VEWd7Im9+BqB+6it+7FZzh9Vvy/NGsdQQQRUHMHI9cZMyDIfmTlQmUT6SD0a7WSoHVQ74zwTp6SpruHOn1W/L80KWaQ5F1tYVHRzGDeluunviVC5yEjDMYj+uOI7Y6Wn5M0zznD6rfl+aDnPuN+X5o7luGAI2/1jHUOveBGs003QLrYavo7MPW3UhnOH1W/L80edFuDfEeY/wBMOhRT8gyNaJpArdbAg+j1H0txhpmH1G/L80dsoIIORFD2xxZ2JUVzGB6xgYKd8h2M7ytNeawI6edPu7iYz8ableDdlnZeb4CkU+i7A0xgaC6CK3q0NTl7jHHlT1tGsX7Jacl7PQM5StaBTQVFK3qVOGzujQc6fVb8vzR7KlBQFUUUYAbo7jrhDSqM27ZGs83DoN0m9X1j96Gc4fVb8vzQSfSG5j76H9YbDinXImZTl4ylLOZiyAvPGrWmW02SPspnSVDgDleJFMIsuTFxbMvNJZ7l96fRZvOyfRyZjVT93ZEblW/NBH561SUmTVWY8mswSwsuZdJlFHF2tL2A9E7IsOTzq0kFJ6WkX3+0SWkupwqGVABeG3AHGOdJ9U0/5M7ygs5WcTQgPrCtO3InbHOhbDzszFbyLiw350GY/oRr7RY5cwgugYjKuyPJEsKxCgABVAAFBmx8obwe1di17BPUOpVkYqRQjV+aPZbXQAEYAYAauH5ofHLvdBJ2Anujo097IsRZ5poTcbFm9XfT1uEM5w+q35fmj2QlFAOYAr17ffWGQop1yDI1qmm4RdbHD0duHrcYaZv3G/L80eTMWUbqsfgvvr3Q2BJ3yHYWJh9Rvy/NGAnmrtvvH4mPoTZY5RC0fYJaC8qAEmoqKkA5YnHLHtjPLjcmlZUZUYp5TAAlWAORIIB6jHEfQLXZxMUq2O7gdkZey6BLMAZiMAaMFJJwOtjsOXfGE8Li6RanY/kpLYF3oxUgDClCa8Ts/WNGJp9Rvy/NHUtAoAUUAwAEJtdpughdZ6YIOka4DqEdMY6I8mbds8tNqZV1UYuaKgNKFjgoOOVc+FY1OjrIJMpJYNQigVOZ3k8Santii5O2czWE5wLqikuhqGbJ5ldo9FTxY7RGljlyz1M1iqR7EPSdgWcl0kqQaqwzQjIiuHYcCKiJkEZFGQluwYy5gCzFFSBW642PLrmvvBwOyrovNJ6OWcoBqrDFXWl5DvU/EHA7Yzs92ksEnAgk0V1UlJnV6jfdPZWOzFmT2kZSh4B9Q19E9Lgd/Vv74dCueHqv4G8oQJ9zY9zfcbU92K/Dqy11JE0yTNS8KZbjuOwwSnqMqHIjcfL+Uc8+Nz+BvKFTJlDeVXrkRcbWHdmNndA5LkVEqFdFuDe4jPvH+mPEtIIqA5B+43lHM1wRSjjcbjYHYcoHJBTInKKSWkNQVIoezbEPkylZL0GN7A16RABGGymEW8u01GKuDkRcbA7dkIkWdEa8gmLXNQrXT2UjOUU5ailaVE2XMDAEYg4x1ESTOAJW6+BqNRsj2b6iGmeNz+BvKNVJUTR6nSbqU/EH/TDYitOAZcHxBHQbgRs4NDefG5/A3lCUkNoxvKxJ6Wl56yrW91LPzDySxRCrsbQsyWrawcFRipywjXaP0hLtCc5JvXCzCjS2lsCMwVYA1yxhGlZ32RwfNfQYemvCJj2ipxD+BvKMopLI9/W5cl7Cfx/SvuMhUrNz96ncB/OAThufwN5QqzTxdBuvjrdBtpru3GNXJWjOtiVCp+NF3kdwxPw98HPjc/gbyhSTqsTR8NUajfvbOodhglJcDSZJrj+sewrnxufwN5QqdODG7R6ZtqNlsGW34Aw3JCpjbPiC3rY9no+7HthsKM/g/gbyjiZaaZK5JyFxu84ZQlJJBTOpusbuzNurYO3HsEOiPLcAZOdpNxsTtOUdPaQMw/gbygTXLCmMdwoqf5ngOMLs8m7XAAnE0y6vjjthUp6m86vXYtxqJv2Ysdp7uLXtAAJIYAYklSAOJNISknux0wtEosKK5TeVAqRuFcuuPNH6OE4lUF2TX7R64zTtRWzP3m7BjWj7DY2tOJvS5O8gq80fdBoUXjmdlM40smUqqFUBVAoABQAbgI58uVPaJcY1ydIgAAAoBgBsHVHUEEc5oEEEEABCrRZ1mKVdQynMEVBhsEAGatWipknGXenS/VJrNTqJP2g6ze4thEeTOVxVTXYcwRwZTip4EAxrYgW/REuabxBVxlMQ3XHbkw4MCOEbQzOOz3IcEzPXCvRFV9XaPw+XdDZbgioNf627odaNGz5eQWePu0lzO4m6T2rFJpC1oG15rWc0pRpbI3aSKN2GkbrLHsQ4ssWQqbwxBzX9V48NvXDUYEVBqDtEYm3OwqRaBMHCZjwqpNYhC0sPTPi/nEdenwPQbubNUNUEVA1lqKkb+sQ3nlpWoI3imMYCdaWfpOW6zWFhhv8AfC/uPCH0zTHSi87emXgK0XCigelXecjXLAYRoYxFjt0lcXlBiKUN6vuqBXKLWXykQBgAR6lcew45CHjypcsUo+C9tGVdxB6th9xMMMZtuUoKEHpEEEgLTuJiotGlJjghphK7sBXrpFPPFcCUGzR6V0rJMtgJik1XDHY4rs4Q59PyMdcn9xvKPnPKGbMWQxkFb4K4GhqKgEYxYg7yCdpwFTtjHry1NmzjHQl739PsbCfp+SVNGNSKdE4VhL8ppYAuoxO4kCg2Yxlrw3++C8N474HnmRoReNymmVqFQDdiffE2x6fQJri6NlDeZt5I2dsZa8N474Kjh7olZZp3Y9CNFP5UH0JYpvY/oIiryimgGipU41oSa98U94bx3wXhvHfA8s33DSi6HKWdhhL44HH34R4vKKYCTdSp244bhnkIprw3jvgvDeO8QupLyPSi8k8pZgOsqsO49kWNg01LmNrXg2Q1SQOq7WnEmIuitES5lGlLNtB3XLkvtZ6DuJ6o1dl0A5H2jCUvqScCeuZSo/dAPGNFka5ZOlPhENp2tcUGZM9Rc+tjkg4sRwrFlYtB1Ie0UYjFZY/Zod5rjMbicBsAi0sdiSUt2WoUcNvEnMniYkRM8spDUUjwR7BBGRQQQQQAEEEEABBBBAAQQQQAEcTJSsKMAw4gH4x3BABG+r5Xs5fgXyg+gSvZy/AvlEmCACN9XyvZy/AvlB9XyvZy/AvlEmCACN9Alezl+BfKD6vlezl+BfKJMEAEb6vlezl+BfKD6BK9nL8C+USYIAI31fK9nL8C+UH1fK9nL8C+USYIAI31fK9nL8C+UH1fK9nL8C+USYIAI31fK9nL8C+UH1fK9nL8C+USYIAI31fK9nL8C+UH1fK9nL8C+USYIAI31fK9nL8C+UAsEr2aeBfKJMEAHgWPYIIACCCCAAggggAIIIIAP//Z">
            <a:hlinkClick r:id="rId2"/>
          </p:cNvPr>
          <p:cNvSpPr>
            <a:spLocks noChangeAspect="1" noChangeArrowheads="1"/>
          </p:cNvSpPr>
          <p:nvPr/>
        </p:nvSpPr>
        <p:spPr bwMode="auto">
          <a:xfrm>
            <a:off x="53975" y="-876300"/>
            <a:ext cx="323850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SEhUUEhQUFBUXFxgYGRcYFRgXFxQfHBgXGhYaFRYaHyggGB0lHhcWITIiJSkrLi4uGB8zODMsNygtLiwBCgoKDg0OGxAQGjQkICQsLC8sLCw0MCwsLCwsLCwvLCwsLCwsLCwsLCwsLCwsLCwsLCwsLCwsLCwsLCwsLCwsLP/AABEIAJoBEAMBIgACEQEDEQH/xAAbAAACAwEBAQAAAAAAAAAAAAAAAwQFBgIBB//EAEoQAAIAAwQFCAYHBQYGAwAAAAECAAMRBBIhMQUiQVFhBhMycYGRktFCUlOhsdIUFSNicqLBM4KT4fBEVGOUssIkQ2SD4uOks9P/xAAYAQADAQEAAAAAAAAAAAAAAAAAAQIDBP/EAC4RAAICAQMDAQcDBQAAAAAAAAABAhEDEiExE0FR8CJhcZHB0eGhsfEEFCMyQv/aAAwDAQACEQMRAD8A+4wQQQAEEEEABBBCLXbElLemMqLvJp2DeeEAD4IobRp12/Yy/wB+bVB2INZuo3euK60O7Cs2c7V2L9mpO4KhvHqJMaRxSe5Lkka+CMT9FvZBlHF3J7r1B290cTJcqVgzPU5AzXqfzYe4RXQkGtG5gjBlJebMwxoFWY/Vib1WxiLbdIS06KTHwz5x6DgdavGJeOuWGpH0aCPmf0tlUM0lwCc3nTanqVREdtNr7N8M6Tpgruz2ZwtPvHZ9Ugj5U+nhslHtnTD8CIfovSPOPd5sknH9tMAHeTCUU3VhZ9Ogj5fy1tD2azB5EubMmGbKF1GmNheBcHHIgXf3hFzagiY3JrA+qzkjdUXsIvou2rFqVWbeCMNKkqWymANhRnfAjdrZEV8MOeyLufrE1xT80NYJMWtGzgjDy0UYTKqR/ivQjeNaO2sQrVb3UZj0PVjhB0JUGtG1gjB6hBvLMXZ+1avuesEkyzS6/ODhNa93Xtbsx64XS949SN5BGK+hI2srOP8AuOV7QW8o55tR0rwPrLNmYfmqv9Yw+jJC1o28EZaRapyYpMDj1ZovA9UxcR1kNFhI5QplOUyTvYgy/wCIMB+9SIljlHkpSTLmCPFauUexAwggggAIIIIACCCCAAjwmE2y1JKUvMYKozJ9wG8ndtjM6RnzLT0iZcr2dMZg/wAbcPuDtrkKjFy4E2lyN0vyrAYS7OpctUc7dLS1pmVAxmEbgacYprbpKXKa+xadNGFWOstc7uFFGAqFHfEq0ozKVRzXYVQCmzA5d0VFm0AXP2rthUEg3uwE7d+yNVBx4RF3yKblPMrgiDhrH31juRykpUtKq3rXs+8YDgIj6a0OslVZWZqk1BAwyplFREynOL3Y0otbF9N5SlgRcK12q2I6qrSK76YQTRzQ53hf6s9sQo7lXbwvVu1xpnThEucnyVpS4LSdpNWZQAbtKMNlMr1Nhzz4YwTrO8tb5mXWrUKbt446pNNpi1sJlCUWDywtRe1Bqn0QdtRT4xRLpV6m/rIfQoLv3aA5UintyT8DRaL0k81NYEOcmAopBxqDvA/SM7pxlM5ruw03ZYRotDkugZWUAC7dCDVObbdp+Ajp9DKZvOlqtWvRF0nfSsaOMpxRKaTM3ZtDzX9EqKga2Fa7hnF5oqVJkG60xDNJA21HAcIsZiMWUX97dAbKAbfve6O+aatbwrv5sV76xUMel2kDlZG05+y/7kr/AOxYk2+1iUpdshs2k7hxil01bcpd4EF5etQUvc4urnntpCeUFgcuSXLE1KLSmVAw3DMUhPI1KTS8fU0cf8Ub8y/aJzN5QzCA3NKEDcTUjMV304RZydOqUvMjKNhqCGO4Hf2RSaYlKqygWBcLQqtKDHbSuOePCKmM+rOLJ0po0E3TMsTGmKGZsKE0phgQpwIBHDOFPp52YkG4CMjQhSBmDtrFLBEdSQ9KO58wubzGp3nGOVahqMDv8o8giCiWNJzhWkxqnPHOHHTcygqEJHpFdbviugilJruKkWNm03NQ4FSNxUAddBSkTpPKhhW9LB/CSvfWtYoItdD6IE5WJe7Q0AFDXeSDFQlPhMTS5ZJsvKdpJrJQINsssTLO+i01Ote0GNvoHlJKtQoNSZtltnxKnJhxHbSMVaNChJTelMUV6OJBOYxxpDdD6NlOl9WYknNhrIR6hBBBxzEHTk3QalR9JBj2M7o/S7SqJaGvLgFnUC8AJwGCncwwPDboRENNOmUnZ7BBBCAIRbbSspGdzRVGOFewAYknIAZw4xlrVavpEy9/ykJCDY7DBph30xC9pxqKVCLk6Qm6RxMdpzCZNF2nQl1wlcTTNztOzIbSe7sexxNegrnuG8nIR3xioIwbtnMxqm6P3juG4cT7u6GKoAoMAI5lJQbzmTvO2O4aXdiKXlSVEoVOJYUFMTSvuFYycWvKdyZ5ByAFOrP4xVRw5ZXJm8FSCCCCMyjvnTdu11Sa045RM0dZFet8PlUUBx2ADDDrMWWgNDKyiZMqa9Fcstp3xoJ2JUbzXwivxpG8MLatmbn2RB0NYmklwVUA0IIJJNMMa9/bFnBAY7Ix0qkZXYpOm3AKPiT8RDYVJzY72+AA/SGwo8AzPcpNG0lLzSCodSBfC1JZSTQ9I4HbXhFHbJU1pn2ivfY+kpFdmA8oNP2UJVrQbIAs8MFtJLSnvJNFwBalWIINaYXTFvoN5DSJctEkIjtNAlyJxnymIC1KzKLcOIwpgY4ZLVPwdOp6FHxb+dfYz9KcIkyLC7gFVwJIrsqBU1i/tuhy4RjUkMb1aXip9ZhmRTOIjLaZZuysFFLtLusMbta57YOm1yRqvgoY9h1rtTTWvNSp3ACvdCYzLCCCCAAggggAI8j2Liy2BbgnreZUbWU0xAGNN/UYaViboutFsTKlljSoBQ+qciN5BpXv4RMsaqASoC1NSBkDhWnA0rEHTM+UJI6JNFZEpnu1M6fCJ7mlHGVBe6v5fCsdsdn8DEcyg50NcDXbwMd6Ltps5COaySQEYmpkk4BWO1DsOzI4UjmOXQEEEAgihBxBBzBEVkxqaCMqNVWPYotA20g8w5JIFZbE1LqMwTtZagHeCp3xexwNNOmblRyktJEoS0N15puAjNRQl2HUoPaRFMktlAAKAAAABDQAYADWiXpV79pO6VLCjrmG8/cEl+IwuOvBD2bMpvehVH3r4D80Ko5fNaKPUOZ/e2D/AFRINcKdsLs+IJ3sT+g+Eatb0RZ1R96+A/NHl1/WXwH5obC7SaI1M6GnWcBDapAUulbEZiKxukljQ3SKXhRKm8dyjtjLmPoZlgi6QCKU7sozHKPRcwu0xVqrYm7iQdpIjmy4qVo0jLsc2fk8zIrFwC1KClcDvxziTI0KJU5am+CrGrJgCCKVAPGGzNM3zKRAUaoLXxQKKY0r7otJ8onWRzXZiGXtXaOrGHGEXwJyY2j+svgPzQujl+kuC+ofSP4vux1Jd8QUoBkQwNd+Gzvj2X03/dHxP6xvzRFnt196+A/NBR96+A/NDYBFUFkazq9DrL0m9A+sfvRH0lpAyFqxUk1oLpqfzZRMsp1BxqfeYy/KtvtgK1ogw3YmMZvTC0Ut5EEKjqQwmzpjZrJnyDOpMlzUZjJchqY5AmpukZUj2YGly5RrNDF5zkvINmYMTLvXZWxcAagmpZoh22RJaWjT/ojrLmKebnuJV68k0BRNZaA5uASQblDTOHGQZcmUtFUFpzoqzeeVEYy7qibkxFDguABA4niNiUdNzioW9ka3vSPAnbDF03OY0LKLwuVIpgd52UrnFXHhEVrl5FSO5sooSrChU0I3GJS6PLIHlm+PSGAKHjU5HYYdal52UJoNWSiTP9jd2HZEOzSHmG6gLE7Bl1nhjBW4WLMphmrCmdVIp17o5jdaNlFUKMxcg4k41qAT1iM5yh0YskqyVusWqNinCgHDOLliajqJUt6KiCLbQeh+eN56hMhsLHhwH8oVpXR1y6yglWW9+ClA1T1mI0OrKtXRXRc8mJrc4UUgBhU1xGGWFRjEXRFkSaSrE3sLordrjrY44gbI0k+ySpEu8qYIwc0xJphX3xeOD/2Jk1wSEspDl9S8aY3Ds3a2H8ocVfengPzQ2CO1RRlZFs4cC7eXVNOgcvR9LcRDaPvXwH5oMn/EvvU4+5h3Q2FFA2RbQswAOhUuhvqApBYgGq1vHpCq9sa2yT1mIrqaqyhgd4IqIzkWPJl/s3T2cxgOo0dacKNTsjn/AKiFUzTG+xVg1mTm3zW/LRP9sdxmLbpO2y5l2z2ITZZtEwNM55agGaakJgRtxJiw+sLV/c//AJEuNMeRKKQnBt/lFszUx3Y90Lsy0RR90fCKmfpC03W/4Omqf7RL3HhESdpq0CaymSyKkoPzajnDNNJhurMCFclQUBBFYbypOw0OvyjTQq0ZD8S/ERQSOUrtT7BmFH1kExg1xpoa7qf4WRxq6xFblHaCCxs2AAIW7OJZi04AghK0IlKKUrWasJ5o0JQdmuEEVCaQtDVIsuF5gKzQrUUka1RtIOWFMa4x19NtP91H+YTyi+qvSFofpofpGwpOIDgVutjtGK0x4ViMtpNmkgNLOoAtRS6xxod9Dt3R4bbab4/4UdE/2hN6/din5S6Un0EtrOErrH7ZWrTKmGEYymlclz8C1Bvb6ofK5TODrIrdWFPjURb6G0gs0McA17Fa45ACm/KMDz0z2Q/iDyjznpnsh/EHlGMc8k9zR4fVr7n1GPVzEZPR/KaZdVWkreAoWaeqg03mhxi3lW+0NQrZ0I3i0qQe0LHUs0WjF45L+UTrH+zXqEUXKfRxP2q1OxhTIbG84l2S12m4v/DL0R/aBu/BDfpdp/uyf5gfJCk1KNb/ACHpaf5RjpttMuWGM6TLEuYGpPDvKcFJgeXcXGpGtUDC5WJVsSkuXqyU1p1UkurywQyqxDBE1qgggioujfHPK/SKi7Z5tntFnLKSs+S0q5Vw0uYl6ZdRqq1Cta4imMS7RKYWUssmbMJmO7zJ45mbeJUMwlBKBKKoBWow25xyNb0arcqoIjc7M9mv8X/xg52Z7Nf4n/jEWVofpomyJt05VBwYVpeG4xqeT1pMwNSWkuWKAXcydtTtoKd8ZKwWafOa6kpd5POZDruxr7Jz0pAiWdAB/wBRid5P2cb4buzOcfVospfSf934fyhOlbJzspl25jrGX9cYipaLReb7CXkv/P8Axf4cM+kWj2Ev/Mf+uOnUmqafyM9LX8oZocXZYQ1vJqndWlcDtGPuj1pN6S6Z1VgB1XgIX9ItHsJf8f8A9cRXM90KmQnSah+kUIIY0I+zzETaSqv0DS/TQqToVGmS5kprqDEjapFMOGNa7qRa6RI5tgaYg4E0rTE034CKDRNtnq8yW0qXzhN4/alQTSl4UTbhWIAtVpmzS0yUuorG6XICihGqLudTGanGMdlyXobfP7GrsEw3nQ11SKEg0oa0oTnl74mxTS9JWhgrGTKFf+ozGO9M60hK6efANKlIcRRrRQihoa0lmkaxyRS3I0P00XU3pJ1kd4PlDYqZtqtGqeZlUvDEWioyO3m4abRafYSv8wf/AM4pTVsND9NFjEjQDUtE1fWly2p+Fpit7rkUb2i1U/YyxiKkTi5AqKkJcF40rhURacn2c2pr6qBzJukHFtcdJKm74jmd0ZZpXEcVTFy1utNXdNf8xvf7oZHWkEu2mYNjqswcSNSZ3Ul+KORGuF3BEyW5y61BG8Ed8eWd6op3qPgI7hNlFFpuJHvw9xiu4uw1RTLDGuGGJNSeuscWg4D8S/GkMhVqGo3AV7sf0ga2BcjYIIIoQpumv4W+KRS8qLBVRNXNaBurYew/GLqZ0kPEjvH8o7dQQQRUHAjYeuM5R1JoadHzuCLTlBo5ZLLcrdYHA40Ipkd2MVccEouLpm6d7hGj5IyXqzVITKmwmoNQOG/jGcjb6AlFZCA4HOnWaiNcEbkTPgk2PoL+EQ6FWToL1fqYbHbHgyfJl+VmhJ04l1tN2UQqNZ3WYZbVNK1lupqajHZSLPkzov6NZxJKIgVm1VmzJq0NBg0zEV9XIRE5bSp7SB9HL3qmqpNWS7kowl3XagN1yGKggkDsM/RHPtKYzw6MzzCizChmS0NLgcpq1BvUpkLtcY5qSylt+wYyal1mAxAJAPUcI5j15ZUlWwIND1jOOSY5TU0PJB8Zo4Ke4kfqI0gYHDdnwrlFNZbCLNJeZeq5TPNRuCjbjSG8nUbmzMcktMapJ3DAfrHbjbjUWYS33LGX0n/d+H84bCpOb/i/2iGxrHgTCFWbo9ZJ/MYbWmO7GFWUURfwj4Vh9xdjmfZgxDAlWGF4UrTaDUGohNpSYJbAsHqCKlaHHDYabYmxV6T0vLTVreYEVUcDXE5DKInpSspckwm4GJuqoriOOZiu0lIlT5RZXWiaxeldmIJ3cIzVqt0yYSWY44EDBeqkdytIusppQoVbvG+h4xzvKntWxehmismjTKKpW+hNcTShCteoozU4GLWhB3j3iK3QVq51FzJlrdau0mlPcpi0dqCpyjfGlVoiXJ1D9BCtpmH1JSDxvMJ/0DviOoidyWlm7NmNiXmEVpTBAEw4VDd8R/UP2R41ue8p5VEWd7Im9+BqB+6it+7FZzh9Vvy/NGsdQQQRUHMHI9cZMyDIfmTlQmUT6SD0a7WSoHVQ74zwTp6SpruHOn1W/L80KWaQ5F1tYVHRzGDeluunviVC5yEjDMYj+uOI7Y6Wn5M0zznD6rfl+aDnPuN+X5o7luGAI2/1jHUOveBGs003QLrYavo7MPW3UhnOH1W/L80edFuDfEeY/wBMOhRT8gyNaJpArdbAg+j1H0txhpmH1G/L80dsoIIORFD2xxZ2JUVzGB6xgYKd8h2M7ytNeawI6edPu7iYz8ableDdlnZeb4CkU+i7A0xgaC6CK3q0NTl7jHHlT1tGsX7Jacl7PQM5StaBTQVFK3qVOGzujQc6fVb8vzR7KlBQFUUUYAbo7jrhDSqM27ZGs83DoN0m9X1j96Gc4fVb8vzQSfSG5j76H9YbDinXImZTl4ylLOZiyAvPGrWmW02SPspnSVDgDleJFMIsuTFxbMvNJZ7l96fRZvOyfRyZjVT93ZEblW/NBH561SUmTVWY8mswSwsuZdJlFHF2tL2A9E7IsOTzq0kFJ6WkX3+0SWkupwqGVABeG3AHGOdJ9U0/5M7ygs5WcTQgPrCtO3InbHOhbDzszFbyLiw350GY/oRr7RY5cwgugYjKuyPJEsKxCgABVAAFBmx8obwe1di17BPUOpVkYqRQjV+aPZbXQAEYAYAauH5ofHLvdBJ2Anujo097IsRZ5poTcbFm9XfT1uEM5w+q35fmj2QlFAOYAr17ffWGQop1yDI1qmm4RdbHD0duHrcYaZv3G/L80eTMWUbqsfgvvr3Q2BJ3yHYWJh9Rvy/NGAnmrtvvH4mPoTZY5RC0fYJaC8qAEmoqKkA5YnHLHtjPLjcmlZUZUYp5TAAlWAORIIB6jHEfQLXZxMUq2O7gdkZey6BLMAZiMAaMFJJwOtjsOXfGE8Li6RanY/kpLYF3oxUgDClCa8Ts/WNGJp9Rvy/NHUtAoAUUAwAEJtdpughdZ6YIOka4DqEdMY6I8mbds8tNqZV1UYuaKgNKFjgoOOVc+FY1OjrIJMpJYNQigVOZ3k8Santii5O2czWE5wLqikuhqGbJ5ldo9FTxY7RGljlyz1M1iqR7EPSdgWcl0kqQaqwzQjIiuHYcCKiJkEZFGQluwYy5gCzFFSBW642PLrmvvBwOyrovNJ6OWcoBqrDFXWl5DvU/EHA7Yzs92ksEnAgk0V1UlJnV6jfdPZWOzFmT2kZSh4B9Q19E9Lgd/Vv74dCueHqv4G8oQJ9zY9zfcbU92K/Dqy11JE0yTNS8KZbjuOwwSnqMqHIjcfL+Uc8+Nz+BvKFTJlDeVXrkRcbWHdmNndA5LkVEqFdFuDe4jPvH+mPEtIIqA5B+43lHM1wRSjjcbjYHYcoHJBTInKKSWkNQVIoezbEPkylZL0GN7A16RABGGymEW8u01GKuDkRcbA7dkIkWdEa8gmLXNQrXT2UjOUU5ailaVE2XMDAEYg4x1ESTOAJW6+BqNRsj2b6iGmeNz+BvKNVJUTR6nSbqU/EH/TDYitOAZcHxBHQbgRs4NDefG5/A3lCUkNoxvKxJ6Wl56yrW91LPzDySxRCrsbQsyWrawcFRipywjXaP0hLtCc5JvXCzCjS2lsCMwVYA1yxhGlZ32RwfNfQYemvCJj2ipxD+BvKMopLI9/W5cl7Cfx/SvuMhUrNz96ncB/OAThufwN5QqzTxdBuvjrdBtpru3GNXJWjOtiVCp+NF3kdwxPw98HPjc/gbyhSTqsTR8NUajfvbOodhglJcDSZJrj+sewrnxufwN5QqdODG7R6ZtqNlsGW34Aw3JCpjbPiC3rY9no+7HthsKM/g/gbyjiZaaZK5JyFxu84ZQlJJBTOpusbuzNurYO3HsEOiPLcAZOdpNxsTtOUdPaQMw/gbygTXLCmMdwoqf5ngOMLs8m7XAAnE0y6vjjthUp6m86vXYtxqJv2Ysdp7uLXtAAJIYAYklSAOJNISknux0wtEosKK5TeVAqRuFcuuPNH6OE4lUF2TX7R64zTtRWzP3m7BjWj7DY2tOJvS5O8gq80fdBoUXjmdlM40smUqqFUBVAoABQAbgI58uVPaJcY1ydIgAAAoBgBsHVHUEEc5oEEEEABCrRZ1mKVdQynMEVBhsEAGatWipknGXenS/VJrNTqJP2g6ze4thEeTOVxVTXYcwRwZTip4EAxrYgW/REuabxBVxlMQ3XHbkw4MCOEbQzOOz3IcEzPXCvRFV9XaPw+XdDZbgioNf627odaNGz5eQWePu0lzO4m6T2rFJpC1oG15rWc0pRpbI3aSKN2GkbrLHsQ4ssWQqbwxBzX9V48NvXDUYEVBqDtEYm3OwqRaBMHCZjwqpNYhC0sPTPi/nEdenwPQbubNUNUEVA1lqKkb+sQ3nlpWoI3imMYCdaWfpOW6zWFhhv8AfC/uPCH0zTHSi87emXgK0XCigelXecjXLAYRoYxFjt0lcXlBiKUN6vuqBXKLWXykQBgAR6lcew45CHjypcsUo+C9tGVdxB6th9xMMMZtuUoKEHpEEEgLTuJiotGlJjghphK7sBXrpFPPFcCUGzR6V0rJMtgJik1XDHY4rs4Q59PyMdcn9xvKPnPKGbMWQxkFb4K4GhqKgEYxYg7yCdpwFTtjHry1NmzjHQl739PsbCfp+SVNGNSKdE4VhL8ppYAuoxO4kCg2Yxlrw3++C8N474HnmRoReNymmVqFQDdiffE2x6fQJri6NlDeZt5I2dsZa8N474Kjh7olZZp3Y9CNFP5UH0JYpvY/oIiryimgGipU41oSa98U94bx3wXhvHfA8s33DSi6HKWdhhL44HH34R4vKKYCTdSp244bhnkIprw3jvgvDeO8QupLyPSi8k8pZgOsqsO49kWNg01LmNrXg2Q1SQOq7WnEmIuitES5lGlLNtB3XLkvtZ6DuJ6o1dl0A5H2jCUvqScCeuZSo/dAPGNFka5ZOlPhENp2tcUGZM9Rc+tjkg4sRwrFlYtB1Ie0UYjFZY/Zod5rjMbicBsAi0sdiSUt2WoUcNvEnMniYkRM8spDUUjwR7BBGRQQQQQAEEEEABBBBAAQQQQAEcTJSsKMAw4gH4x3BABG+r5Xs5fgXyg+gSvZy/AvlEmCACN9XyvZy/AvlB9XyvZy/AvlEmCACN9Alezl+BfKD6vlezl+BfKJMEAEb6vlezl+BfKD6BK9nL8C+USYIAI31fK9nL8C+UH1fK9nL8C+USYIAI31fK9nL8C+UH1fK9nL8C+USYIAI31fK9nL8C+UH1fK9nL8C+USYIAI31fK9nL8C+UH1fK9nL8C+USYIAI31fK9nL8C+UAsEr2aeBfKJMEAHgWPYIIACCCCAAggggAIIIIAP//Z">
            <a:hlinkClick r:id="rId2"/>
          </p:cNvPr>
          <p:cNvSpPr>
            <a:spLocks noChangeAspect="1" noChangeArrowheads="1"/>
          </p:cNvSpPr>
          <p:nvPr/>
        </p:nvSpPr>
        <p:spPr bwMode="auto">
          <a:xfrm>
            <a:off x="206375" y="-723900"/>
            <a:ext cx="323850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https://d2gne97vdumgn3.cloudfront.net/api/file/177hLLcXTi6ocLkJNld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 y="3268299"/>
            <a:ext cx="6891337" cy="358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8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4600" y="0"/>
            <a:ext cx="43434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Centaur" panose="02030504050205020304" pitchFamily="18" charset="0"/>
              </a:rPr>
              <a:t>More Important Terms</a:t>
            </a:r>
          </a:p>
        </p:txBody>
      </p:sp>
      <p:sp>
        <p:nvSpPr>
          <p:cNvPr id="7" name="Title 1"/>
          <p:cNvSpPr txBox="1">
            <a:spLocks/>
          </p:cNvSpPr>
          <p:nvPr/>
        </p:nvSpPr>
        <p:spPr>
          <a:xfrm>
            <a:off x="0" y="1428134"/>
            <a:ext cx="9144000" cy="542986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u="sng" dirty="0">
                <a:solidFill>
                  <a:schemeClr val="bg1"/>
                </a:solidFill>
                <a:latin typeface="Centaur" panose="02030504050205020304" pitchFamily="18" charset="0"/>
              </a:rPr>
              <a:t>Elevation</a:t>
            </a:r>
            <a:r>
              <a:rPr lang="en-US" sz="4000" b="1" dirty="0">
                <a:solidFill>
                  <a:schemeClr val="bg1"/>
                </a:solidFill>
                <a:latin typeface="Centaur" panose="02030504050205020304" pitchFamily="18" charset="0"/>
              </a:rPr>
              <a:t>: The height of land above sea level</a:t>
            </a:r>
          </a:p>
          <a:p>
            <a:pPr algn="l"/>
            <a:endParaRPr lang="en-US" sz="4000" b="1" dirty="0">
              <a:solidFill>
                <a:schemeClr val="bg1"/>
              </a:solidFill>
              <a:latin typeface="Centaur" panose="02030504050205020304" pitchFamily="18" charset="0"/>
            </a:endParaRPr>
          </a:p>
          <a:p>
            <a:pPr algn="l"/>
            <a:r>
              <a:rPr lang="en-US" sz="4000" b="1" u="sng" dirty="0">
                <a:solidFill>
                  <a:schemeClr val="bg1"/>
                </a:solidFill>
                <a:latin typeface="Centaur" panose="02030504050205020304" pitchFamily="18" charset="0"/>
              </a:rPr>
              <a:t>Sea Level</a:t>
            </a:r>
            <a:r>
              <a:rPr lang="en-US" sz="4000" b="1" dirty="0">
                <a:solidFill>
                  <a:schemeClr val="bg1"/>
                </a:solidFill>
                <a:latin typeface="Centaur" panose="02030504050205020304" pitchFamily="18" charset="0"/>
              </a:rPr>
              <a:t>: The average height of the oceans surface</a:t>
            </a:r>
          </a:p>
          <a:p>
            <a:pPr algn="l"/>
            <a:endParaRPr lang="en-US" sz="4000" b="1" dirty="0">
              <a:solidFill>
                <a:schemeClr val="bg1"/>
              </a:solidFill>
              <a:latin typeface="Centaur" panose="02030504050205020304" pitchFamily="18" charset="0"/>
            </a:endParaRPr>
          </a:p>
          <a:p>
            <a:pPr algn="l"/>
            <a:r>
              <a:rPr lang="en-US" sz="4000" b="1" u="sng" dirty="0">
                <a:solidFill>
                  <a:schemeClr val="bg1"/>
                </a:solidFill>
                <a:latin typeface="Centaur" panose="02030504050205020304" pitchFamily="18" charset="0"/>
              </a:rPr>
              <a:t>Relief</a:t>
            </a:r>
            <a:r>
              <a:rPr lang="en-US" sz="4000" b="1" dirty="0">
                <a:solidFill>
                  <a:schemeClr val="bg1"/>
                </a:solidFill>
                <a:latin typeface="Centaur" panose="02030504050205020304" pitchFamily="18" charset="0"/>
              </a:rPr>
              <a:t>: Shows how quickly the land rises and falls</a:t>
            </a:r>
          </a:p>
          <a:p>
            <a:pPr algn="l"/>
            <a:endParaRPr lang="en-US" sz="4000" b="1" dirty="0">
              <a:solidFill>
                <a:schemeClr val="bg1"/>
              </a:solidFill>
              <a:latin typeface="Centaur" panose="02030504050205020304" pitchFamily="18" charset="0"/>
            </a:endParaRPr>
          </a:p>
          <a:p>
            <a:pPr algn="l"/>
            <a:r>
              <a:rPr lang="en-US" sz="4000" b="1" u="sng" dirty="0">
                <a:solidFill>
                  <a:schemeClr val="bg1"/>
                </a:solidFill>
                <a:latin typeface="Centaur" panose="02030504050205020304" pitchFamily="18" charset="0"/>
              </a:rPr>
              <a:t>Climate</a:t>
            </a:r>
            <a:r>
              <a:rPr lang="en-US" sz="4000" b="1" dirty="0">
                <a:solidFill>
                  <a:schemeClr val="bg1"/>
                </a:solidFill>
                <a:latin typeface="Centaur" panose="02030504050205020304" pitchFamily="18" charset="0"/>
              </a:rPr>
              <a:t>: Average weather condition of a place overtime</a:t>
            </a:r>
          </a:p>
        </p:txBody>
      </p:sp>
    </p:spTree>
    <p:extLst>
      <p:ext uri="{BB962C8B-B14F-4D97-AF65-F5344CB8AC3E}">
        <p14:creationId xmlns:p14="http://schemas.microsoft.com/office/powerpoint/2010/main" val="358739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0" y="0"/>
            <a:ext cx="43434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Centaur" panose="02030504050205020304" pitchFamily="18" charset="0"/>
              </a:rPr>
              <a:t>More Important Terms</a:t>
            </a:r>
          </a:p>
        </p:txBody>
      </p:sp>
      <p:sp>
        <p:nvSpPr>
          <p:cNvPr id="5" name="Title 1"/>
          <p:cNvSpPr txBox="1">
            <a:spLocks/>
          </p:cNvSpPr>
          <p:nvPr/>
        </p:nvSpPr>
        <p:spPr>
          <a:xfrm>
            <a:off x="0" y="1428134"/>
            <a:ext cx="9144000" cy="54298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u="sng" dirty="0">
                <a:solidFill>
                  <a:schemeClr val="bg1"/>
                </a:solidFill>
                <a:latin typeface="Centaur" panose="02030504050205020304" pitchFamily="18" charset="0"/>
              </a:rPr>
              <a:t>Migration</a:t>
            </a:r>
            <a:r>
              <a:rPr lang="en-US" sz="4000" b="1" dirty="0">
                <a:solidFill>
                  <a:schemeClr val="bg1"/>
                </a:solidFill>
                <a:latin typeface="Centaur" panose="02030504050205020304" pitchFamily="18" charset="0"/>
              </a:rPr>
              <a:t>: The movement of humans from one place to another</a:t>
            </a:r>
          </a:p>
          <a:p>
            <a:pPr algn="l"/>
            <a:endParaRPr lang="en-US" sz="4000" b="1" dirty="0">
              <a:solidFill>
                <a:schemeClr val="bg1"/>
              </a:solidFill>
              <a:latin typeface="Centaur" panose="02030504050205020304" pitchFamily="18" charset="0"/>
            </a:endParaRPr>
          </a:p>
          <a:p>
            <a:pPr algn="l"/>
            <a:r>
              <a:rPr lang="en-US" sz="4000" b="1" u="sng" dirty="0">
                <a:solidFill>
                  <a:schemeClr val="bg1"/>
                </a:solidFill>
                <a:latin typeface="Centaur" panose="02030504050205020304" pitchFamily="18" charset="0"/>
              </a:rPr>
              <a:t>Commercial Farming</a:t>
            </a:r>
            <a:r>
              <a:rPr lang="en-US" sz="4000" b="1" dirty="0">
                <a:solidFill>
                  <a:schemeClr val="bg1"/>
                </a:solidFill>
                <a:latin typeface="Centaur" panose="02030504050205020304" pitchFamily="18" charset="0"/>
              </a:rPr>
              <a:t>: Production of crops for profit and sale</a:t>
            </a:r>
          </a:p>
          <a:p>
            <a:pPr algn="l"/>
            <a:endParaRPr lang="en-US" sz="4000" b="1" dirty="0">
              <a:solidFill>
                <a:schemeClr val="bg1"/>
              </a:solidFill>
              <a:latin typeface="Centaur" panose="02030504050205020304" pitchFamily="18" charset="0"/>
            </a:endParaRPr>
          </a:p>
          <a:p>
            <a:pPr algn="l"/>
            <a:r>
              <a:rPr lang="en-US" sz="4000" b="1" u="sng" dirty="0">
                <a:solidFill>
                  <a:schemeClr val="bg1"/>
                </a:solidFill>
                <a:latin typeface="Centaur" panose="02030504050205020304" pitchFamily="18" charset="0"/>
              </a:rPr>
              <a:t>Subsistence Farming</a:t>
            </a:r>
            <a:r>
              <a:rPr lang="en-US" sz="4000" b="1" dirty="0">
                <a:solidFill>
                  <a:schemeClr val="bg1"/>
                </a:solidFill>
                <a:latin typeface="Centaur" panose="02030504050205020304" pitchFamily="18" charset="0"/>
              </a:rPr>
              <a:t>: Production of crops primarily for consumption</a:t>
            </a:r>
          </a:p>
        </p:txBody>
      </p:sp>
    </p:spTree>
    <p:extLst>
      <p:ext uri="{BB962C8B-B14F-4D97-AF65-F5344CB8AC3E}">
        <p14:creationId xmlns:p14="http://schemas.microsoft.com/office/powerpoint/2010/main" val="42669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1"/>
            <a:ext cx="8229600" cy="1143000"/>
          </a:xfrm>
        </p:spPr>
        <p:txBody>
          <a:bodyPr/>
          <a:lstStyle/>
          <a:p>
            <a:r>
              <a:rPr lang="en-US" b="1" dirty="0">
                <a:solidFill>
                  <a:schemeClr val="bg1"/>
                </a:solidFill>
                <a:latin typeface="Centaur" panose="02030504050205020304" pitchFamily="18" charset="0"/>
              </a:rPr>
              <a:t>Clues To Help You Understand A Map</a:t>
            </a:r>
          </a:p>
        </p:txBody>
      </p:sp>
      <p:sp>
        <p:nvSpPr>
          <p:cNvPr id="4" name="TextBox 3"/>
          <p:cNvSpPr txBox="1"/>
          <p:nvPr/>
        </p:nvSpPr>
        <p:spPr>
          <a:xfrm>
            <a:off x="149942" y="1371600"/>
            <a:ext cx="8994058" cy="3046988"/>
          </a:xfrm>
          <a:prstGeom prst="rect">
            <a:avLst/>
          </a:prstGeom>
          <a:noFill/>
        </p:spPr>
        <p:txBody>
          <a:bodyPr wrap="square" rtlCol="0">
            <a:spAutoFit/>
          </a:bodyPr>
          <a:lstStyle/>
          <a:p>
            <a:pPr algn="ctr"/>
            <a:r>
              <a:rPr lang="en-US" sz="4800" b="1" u="sng" dirty="0">
                <a:solidFill>
                  <a:schemeClr val="bg1"/>
                </a:solidFill>
                <a:latin typeface="Centaur" panose="02030504050205020304" pitchFamily="18" charset="0"/>
              </a:rPr>
              <a:t>Map Scale or Scale Bar</a:t>
            </a:r>
          </a:p>
          <a:p>
            <a:r>
              <a:rPr lang="en-US" sz="4800" b="1" dirty="0">
                <a:solidFill>
                  <a:schemeClr val="bg1"/>
                </a:solidFill>
                <a:latin typeface="Centaur" panose="02030504050205020304" pitchFamily="18" charset="0"/>
              </a:rPr>
              <a:t>The Map Scale or Scale Bar helps you determine the distances between places on a map.</a:t>
            </a:r>
          </a:p>
        </p:txBody>
      </p:sp>
      <p:pic>
        <p:nvPicPr>
          <p:cNvPr id="2050" name="Picture 2" descr="http://gothos.info/wp-content/uploads/2012/08/scale_ba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4581525" cy="301474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2057400" y="5681748"/>
            <a:ext cx="2286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7342" y="5908115"/>
            <a:ext cx="1526458" cy="461665"/>
          </a:xfrm>
          <a:prstGeom prst="rect">
            <a:avLst/>
          </a:prstGeom>
          <a:noFill/>
        </p:spPr>
        <p:txBody>
          <a:bodyPr wrap="square" rtlCol="0">
            <a:spAutoFit/>
          </a:bodyPr>
          <a:lstStyle/>
          <a:p>
            <a:r>
              <a:rPr lang="en-US" sz="2400" dirty="0">
                <a:solidFill>
                  <a:schemeClr val="bg1"/>
                </a:solidFill>
                <a:latin typeface="Centaur" panose="02030504050205020304" pitchFamily="18" charset="0"/>
              </a:rPr>
              <a:t>EXAMPLE</a:t>
            </a:r>
          </a:p>
        </p:txBody>
      </p:sp>
    </p:spTree>
    <p:extLst>
      <p:ext uri="{BB962C8B-B14F-4D97-AF65-F5344CB8AC3E}">
        <p14:creationId xmlns:p14="http://schemas.microsoft.com/office/powerpoint/2010/main" val="241527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581"/>
            <a:ext cx="8229600" cy="1143000"/>
          </a:xfrm>
        </p:spPr>
        <p:txBody>
          <a:bodyPr/>
          <a:lstStyle/>
          <a:p>
            <a:r>
              <a:rPr lang="en-US" b="1" dirty="0">
                <a:solidFill>
                  <a:schemeClr val="bg1"/>
                </a:solidFill>
                <a:latin typeface="Centaur" panose="02030504050205020304" pitchFamily="18" charset="0"/>
              </a:rPr>
              <a:t>Map Key or Map Legend</a:t>
            </a:r>
          </a:p>
        </p:txBody>
      </p:sp>
      <p:sp>
        <p:nvSpPr>
          <p:cNvPr id="5" name="TextBox 4"/>
          <p:cNvSpPr txBox="1"/>
          <p:nvPr/>
        </p:nvSpPr>
        <p:spPr>
          <a:xfrm>
            <a:off x="-1" y="1524000"/>
            <a:ext cx="4410075" cy="5016758"/>
          </a:xfrm>
          <a:prstGeom prst="rect">
            <a:avLst/>
          </a:prstGeom>
          <a:noFill/>
        </p:spPr>
        <p:txBody>
          <a:bodyPr wrap="square" rtlCol="0">
            <a:spAutoFit/>
          </a:bodyPr>
          <a:lstStyle/>
          <a:p>
            <a:r>
              <a:rPr lang="en-US" sz="4800" b="1" dirty="0">
                <a:solidFill>
                  <a:schemeClr val="bg1"/>
                </a:solidFill>
                <a:latin typeface="Centaur" panose="02030504050205020304" pitchFamily="18" charset="0"/>
              </a:rPr>
              <a:t>The Map Key or Map Legend is used to explain the lines, colors, and other symbols on the map.</a:t>
            </a:r>
          </a:p>
          <a:p>
            <a:endParaRPr lang="en-US" sz="3200" b="1" u="sng" dirty="0">
              <a:solidFill>
                <a:schemeClr val="bg1"/>
              </a:solidFill>
              <a:latin typeface="Centaur" panose="02030504050205020304" pitchFamily="18" charset="0"/>
            </a:endParaRPr>
          </a:p>
        </p:txBody>
      </p:sp>
      <p:pic>
        <p:nvPicPr>
          <p:cNvPr id="3074" name="Picture 2" descr="http://mlopez3.weebly.com/uploads/1/0/3/2/10329930/340922899_ori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577" y="1981200"/>
            <a:ext cx="4733925" cy="3867150"/>
          </a:xfrm>
          <a:prstGeom prst="rect">
            <a:avLst/>
          </a:prstGeom>
          <a:noFill/>
          <a:extLst>
            <a:ext uri="{909E8E84-426E-40DD-AFC4-6F175D3DCCD1}">
              <a14:hiddenFill xmlns:a14="http://schemas.microsoft.com/office/drawing/2010/main">
                <a:solidFill>
                  <a:srgbClr val="FFFFFF"/>
                </a:solidFill>
              </a14:hiddenFill>
            </a:ext>
          </a:extLst>
        </p:spPr>
      </p:pic>
      <p:sp>
        <p:nvSpPr>
          <p:cNvPr id="7" name="Up Arrow 6"/>
          <p:cNvSpPr/>
          <p:nvPr/>
        </p:nvSpPr>
        <p:spPr>
          <a:xfrm>
            <a:off x="4724400" y="4800600"/>
            <a:ext cx="762000" cy="15877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6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581"/>
            <a:ext cx="8229600" cy="1143000"/>
          </a:xfrm>
        </p:spPr>
        <p:txBody>
          <a:bodyPr>
            <a:normAutofit/>
          </a:bodyPr>
          <a:lstStyle/>
          <a:p>
            <a:r>
              <a:rPr lang="en-US" sz="6000" b="1" dirty="0">
                <a:solidFill>
                  <a:schemeClr val="bg1"/>
                </a:solidFill>
                <a:latin typeface="Centaur" panose="02030504050205020304" pitchFamily="18" charset="0"/>
              </a:rPr>
              <a:t>Compass Rose</a:t>
            </a:r>
          </a:p>
        </p:txBody>
      </p:sp>
      <p:sp>
        <p:nvSpPr>
          <p:cNvPr id="5" name="TextBox 4"/>
          <p:cNvSpPr txBox="1"/>
          <p:nvPr/>
        </p:nvSpPr>
        <p:spPr>
          <a:xfrm>
            <a:off x="4343400" y="1356854"/>
            <a:ext cx="4781549" cy="3785652"/>
          </a:xfrm>
          <a:prstGeom prst="rect">
            <a:avLst/>
          </a:prstGeom>
          <a:noFill/>
        </p:spPr>
        <p:txBody>
          <a:bodyPr wrap="square" rtlCol="0">
            <a:spAutoFit/>
          </a:bodyPr>
          <a:lstStyle/>
          <a:p>
            <a:r>
              <a:rPr lang="en-US" sz="4800" b="1" dirty="0">
                <a:solidFill>
                  <a:schemeClr val="bg1"/>
                </a:solidFill>
                <a:latin typeface="Centaur" panose="02030504050205020304" pitchFamily="18" charset="0"/>
              </a:rPr>
              <a:t>The compass rose is a design on charts or maps that shows directions such as North &amp; South</a:t>
            </a:r>
            <a:endParaRPr lang="en-US" sz="3200" b="1" u="sng" dirty="0">
              <a:solidFill>
                <a:schemeClr val="bg1"/>
              </a:solidFill>
              <a:latin typeface="Centaur" panose="02030504050205020304" pitchFamily="18" charset="0"/>
            </a:endParaRPr>
          </a:p>
        </p:txBody>
      </p:sp>
      <p:pic>
        <p:nvPicPr>
          <p:cNvPr id="4098" name="Picture 2" descr="http://concreteresurrection.com/media/catalog/product/cache/1/image/9df78eab33525d08d6e5fb8d27136e95/k/c/kc-nau-6-model-_1_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4766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6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581"/>
            <a:ext cx="8229600" cy="1143000"/>
          </a:xfrm>
        </p:spPr>
        <p:txBody>
          <a:bodyPr>
            <a:normAutofit/>
          </a:bodyPr>
          <a:lstStyle/>
          <a:p>
            <a:r>
              <a:rPr lang="en-US" sz="6000" b="1" dirty="0">
                <a:solidFill>
                  <a:schemeClr val="bg1"/>
                </a:solidFill>
                <a:latin typeface="Centaur" panose="02030504050205020304" pitchFamily="18" charset="0"/>
              </a:rPr>
              <a:t>Locator Globe</a:t>
            </a:r>
          </a:p>
        </p:txBody>
      </p:sp>
      <p:sp>
        <p:nvSpPr>
          <p:cNvPr id="5" name="TextBox 4"/>
          <p:cNvSpPr txBox="1"/>
          <p:nvPr/>
        </p:nvSpPr>
        <p:spPr>
          <a:xfrm>
            <a:off x="27039" y="1447800"/>
            <a:ext cx="4781549" cy="3046988"/>
          </a:xfrm>
          <a:prstGeom prst="rect">
            <a:avLst/>
          </a:prstGeom>
          <a:noFill/>
        </p:spPr>
        <p:txBody>
          <a:bodyPr wrap="square" rtlCol="0">
            <a:spAutoFit/>
          </a:bodyPr>
          <a:lstStyle/>
          <a:p>
            <a:r>
              <a:rPr lang="en-US" sz="4800" b="1" dirty="0">
                <a:solidFill>
                  <a:schemeClr val="bg1"/>
                </a:solidFill>
                <a:latin typeface="Centaur" panose="02030504050205020304" pitchFamily="18" charset="0"/>
              </a:rPr>
              <a:t>The locator globe shows where on the globe the area of the map is located</a:t>
            </a:r>
            <a:endParaRPr lang="en-US" sz="3200" b="1" u="sng" dirty="0">
              <a:solidFill>
                <a:schemeClr val="bg1"/>
              </a:solidFill>
              <a:latin typeface="Centaur" panose="020305040502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38766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7331868" y="1356852"/>
            <a:ext cx="728663"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53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752600"/>
            <a:ext cx="4419600" cy="5105400"/>
          </a:xfrm>
        </p:spPr>
        <p:txBody>
          <a:bodyPr>
            <a:normAutofit/>
          </a:bodyPr>
          <a:lstStyle/>
          <a:p>
            <a:pPr algn="l"/>
            <a:r>
              <a:rPr lang="en-US" b="1" dirty="0">
                <a:solidFill>
                  <a:schemeClr val="bg1"/>
                </a:solidFill>
                <a:latin typeface="Centaur" panose="02030504050205020304" pitchFamily="18" charset="0"/>
              </a:rPr>
              <a:t>A map that shows what the surface of the Earth looks like. Examples would be landforms and bodies of water. All things of nature.</a:t>
            </a:r>
          </a:p>
        </p:txBody>
      </p:sp>
      <p:sp>
        <p:nvSpPr>
          <p:cNvPr id="5" name="Title 1"/>
          <p:cNvSpPr txBox="1">
            <a:spLocks/>
          </p:cNvSpPr>
          <p:nvPr/>
        </p:nvSpPr>
        <p:spPr>
          <a:xfrm>
            <a:off x="2362200" y="609600"/>
            <a:ext cx="4343400" cy="15756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entaur" panose="02030504050205020304" pitchFamily="18" charset="0"/>
              </a:rPr>
              <a:t>Physical Maps</a:t>
            </a:r>
          </a:p>
        </p:txBody>
      </p:sp>
      <p:sp>
        <p:nvSpPr>
          <p:cNvPr id="6" name="Title 1"/>
          <p:cNvSpPr txBox="1">
            <a:spLocks/>
          </p:cNvSpPr>
          <p:nvPr/>
        </p:nvSpPr>
        <p:spPr>
          <a:xfrm>
            <a:off x="152400" y="176981"/>
            <a:ext cx="3429000" cy="8136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Centaur" panose="02030504050205020304" pitchFamily="18" charset="0"/>
              </a:rPr>
              <a:t>Two Types of Maps</a:t>
            </a:r>
          </a:p>
        </p:txBody>
      </p:sp>
      <p:pic>
        <p:nvPicPr>
          <p:cNvPr id="6146" name="Picture 2" descr="http://geology.com/world/usa-physic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178" y="2185219"/>
            <a:ext cx="4724822" cy="377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8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1"/>
            <a:ext cx="43434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entaur" panose="02030504050205020304" pitchFamily="18" charset="0"/>
              </a:rPr>
              <a:t>Political Maps</a:t>
            </a:r>
          </a:p>
        </p:txBody>
      </p:sp>
      <p:sp>
        <p:nvSpPr>
          <p:cNvPr id="5" name="Title 1"/>
          <p:cNvSpPr>
            <a:spLocks noGrp="1"/>
          </p:cNvSpPr>
          <p:nvPr>
            <p:ph type="title"/>
          </p:nvPr>
        </p:nvSpPr>
        <p:spPr>
          <a:xfrm>
            <a:off x="0" y="1430595"/>
            <a:ext cx="4419600" cy="5105400"/>
          </a:xfrm>
        </p:spPr>
        <p:txBody>
          <a:bodyPr>
            <a:normAutofit fontScale="90000"/>
          </a:bodyPr>
          <a:lstStyle/>
          <a:p>
            <a:pPr algn="l"/>
            <a:r>
              <a:rPr lang="en-US" b="1" dirty="0">
                <a:solidFill>
                  <a:schemeClr val="bg1"/>
                </a:solidFill>
                <a:latin typeface="Centaur" panose="02030504050205020304" pitchFamily="18" charset="0"/>
              </a:rPr>
              <a:t>A map that shows how people have divided the Earth into countries, states, cities, and other units for the purpose of governing.</a:t>
            </a:r>
          </a:p>
        </p:txBody>
      </p:sp>
      <p:pic>
        <p:nvPicPr>
          <p:cNvPr id="7170" name="Picture 2" descr="http://www2.needham.k12.ma.us/eliot/technology/lessons/map/images/polit_m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544" y="2057400"/>
            <a:ext cx="465345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9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76981"/>
            <a:ext cx="3429000" cy="813619"/>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Centaur" panose="02030504050205020304" pitchFamily="18" charset="0"/>
              </a:rPr>
              <a:t>Other Important Geography terms</a:t>
            </a:r>
          </a:p>
        </p:txBody>
      </p:sp>
      <p:sp>
        <p:nvSpPr>
          <p:cNvPr id="5" name="Title 1"/>
          <p:cNvSpPr txBox="1">
            <a:spLocks/>
          </p:cNvSpPr>
          <p:nvPr/>
        </p:nvSpPr>
        <p:spPr>
          <a:xfrm>
            <a:off x="4533900" y="1"/>
            <a:ext cx="4343400" cy="144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entaur" panose="02030504050205020304" pitchFamily="18" charset="0"/>
              </a:rPr>
              <a:t>Latitude Lines</a:t>
            </a:r>
          </a:p>
        </p:txBody>
      </p:sp>
      <p:sp>
        <p:nvSpPr>
          <p:cNvPr id="6" name="Rectangle 5"/>
          <p:cNvSpPr/>
          <p:nvPr/>
        </p:nvSpPr>
        <p:spPr>
          <a:xfrm>
            <a:off x="36871" y="1690062"/>
            <a:ext cx="4572000" cy="5262979"/>
          </a:xfrm>
          <a:prstGeom prst="rect">
            <a:avLst/>
          </a:prstGeom>
        </p:spPr>
        <p:txBody>
          <a:bodyPr>
            <a:spAutoFit/>
          </a:bodyPr>
          <a:lstStyle/>
          <a:p>
            <a:r>
              <a:rPr lang="en-US" sz="4800" dirty="0">
                <a:solidFill>
                  <a:schemeClr val="bg1"/>
                </a:solidFill>
                <a:latin typeface="Centaur" panose="02030504050205020304" pitchFamily="18" charset="0"/>
              </a:rPr>
              <a:t>Imaginary lines that measure distance from the equator. Lines of latitude run from east to west, but measure north and south</a:t>
            </a:r>
          </a:p>
        </p:txBody>
      </p:sp>
      <p:sp>
        <p:nvSpPr>
          <p:cNvPr id="7" name="AutoShape 2" descr="data:image/jpeg;base64,/9j/4AAQSkZJRgABAQAAAQABAAD/2wCEAAkGBxQREhUUExQWFBQWFxwaFxgYGRgZIRwYIB8fGh4YGhoYHyggIBonHBoXJTEhJSkrLi4uHB8zODMsNygwLisBCgoKBQUFDgUFDisZExkrKysrKysrKysrKysrKysrKysrKysrKysrKysrKysrKysrKysrKysrKysrKysrKysrK//AABEIAOIA3wMBIgACEQEDEQH/xAAbAAADAQADAQAAAAAAAAAAAAAABQYEAgMHAf/EAE4QAAIBAwIEAwQGBQkEBwkAAAECAwAEERIhBRMxQQYiUTJhcYEUI0JScpEzYoKSoQcVFiQ0U2OisUOzwdMlVHODo7LRNURFVWR0lMLD/8QAFAEBAAAAAAAAAAAAAAAAAAAAAP/EABQRAQAAAAAAAAAAAAAAAAAAAAD/2gAMAwEAAhEDEQA/APcaKKKAooooCiiigKKKKAor5SS98VW8bmNWaeUdY4FMrD8WjZP2iKB5RUpd8bvNJflQWcYGS9zJrIHXJSI6QMDqZKR8Nmv70s6Tyyw5xHImi0icdyMrJM2D0YYUjoTQej18JqITwK7551w5ydwHnk/zTSsPyUVxl/kusju7TH3lwv8A5VFBcg19rzS98D8IhGXunh3xn6Vo37d67rTwXETqteMXq+gFykq/usN6D0WioQcG41B+iv4LkelxDpJ92qM0P4yvbX+38OkCDrNatzkx6lPbUfGgu6KReHvF9nfj+rzo7d0PlcfFGw38Ke0BRRRQFFFFAUUUUBRRRQFFFFAUUUUBRRXTeXSQo0kjKiIMszEAAepJoO6kHEvE6pIYLdDdXI6xxkYT0M0h8sY36HzEdAaR8b4nc3keIddtBKRHCfZlnZvtAHeKEKCxPtlQcae9L4a8Pw2ECwwjYbsx3Z3PV3J3LE/+lAuHh+e53vpyV/6vAWjjHudwdcnzIX9Wu/id3Bw2DEUAAyFiihRRrkOQI1VR1JG5O2MnOxp5O2FPr8vz32qNuZDJxFvuWcIYAYB50hffBwA2lcZJ6SHpnNB0cJ4Cb2WRr9izwsAIVJVEBXPk7lTllLbFtJzt5RdRRhVCqAFAAAGwAHQAeledzzzQyR3HMWJrhRMVYFUZY1ZjCxUHMhR3JONyoIB0mr6xuDJEjupjZlDFCQSpIyVJG21Bi4/xVoAiRIJJ5m0RITgZxku5GcIoGSfgOpFQfGry4i/nFbmUzW5VY3wp+odoQVmVckiIvsR9k4bPWrO5IHEoSw9q2lVD+sHjZlHvKjPwU12eIbmG0ikmMPNeYpHoULqmY+RE82x2J67AZNBFW9hYSTxG8itkgks4pLYOEjRnbU057KZMco+oGT61jniSWK2iVXeIzXLJLHDHPIbWM6YyOYjEpl1AYAkhVxnNX/D7+2uImDRiIQYEkUyKvKwMjIOV046MpKnGxrNxngFvxIQyxXDxtEfJNbSAeXIJTK5BXKjb3UEdC0sVgbq0meMpclI1OofSE1csRGFyVjmMuR7IPl6LnansfFzxALfx8lsElh2VSA0jxgsVjyyjWCy77kU4k8PRGSF/ZSBpHWMABTK+cyttkuNUnuy5NR/EmubUteCWKS7un5It8B1CDJVEdRqHLQvI+QQ3m2GRQdviXwbYvpu0QaHfU8kR6B/9sjKdvNpJPTBJ99CrxLhm6SfzhabY1auYi+pfzMQB3w3wUVq4DFHbJEiSPLbXBMMusFdNwc5kCnGlZGyCg2BK4Ay1NYY2sGiUyPNDIwjGoKCjBSQfKACulcHvkDGcmg1cC8SwXeFU6JNOrlvgMV++uCVdNx50JHvp1Uf4i4BEo56Rl4s65I48hlJ63FuV8ySjJyFxrBbqevba8ae1VTcuJ7RgDHeLjYHpzwuwHT60eU9wvcKuiuKsCMjcHoa5UBRRRQFFFFAUUUUBRRXCWQKpZiAoGSTsAB1JPpQdHE+IR28TSysERBkk/kAB3JOAAOpNILPhsl863F4hWJSGgtT0X0lnHRpe4XcLt1O9Z/D8o4rIL1sm1jci0jIxqK5U3Lg/azqCDsN+p2sKBGDzOIkdre3BH4pmO/x0w4+Zp7SCwGOJXWftW9sR78NOD/qPzp/QZryXAxgkn0XV3Az6bZz/AKZqb4dKv067XHmZIZOp6YkQnO5A8pHTO/annFGxjIyCD36gbkYwQdu2PX0qCvrRC0l3cKZjayslwp1HFqyqdaLtjQ3nyBnyyAb7AN1hpaWGASC6RZCOUyKyRourS6tpyNOCA2ScaQeoNaeJ8Ij4hdzJcSGSONcJCGAXSyAF9SYfVrWRTv6fNzwnisdxC8dspiZIhylddHkIIicD+7ONu+24FRlnxCK3UraQBL/CLNrBJOl2RgzDAZyUIU7nzqSMHcKWzs2vLGIauXcW7Yjk9oCaPKau2pGGoMPQsOozWK+lgvJYVvw0LxFlNuThea2FW4SQEEp1COMYLjOlujjwJPzLNGAYAvJjUMHSZGI+WCKzeLkhuytoUEjakLNj9EMg5DjBWQjpg5AOfQEF3iDgMVsLc6JJLc3QkuyxeZmARhGXzljGknLOOgxk96V8UuY83M9rmG2k+ixGRQY1klMwBdOnsoQpcbHOMnTtxuri7t5njWeeFUjZ8ThJ1WFdsrJA2pcjOnmIzE49rBrnNxq5lkhblGeAnlvAXiwxIBOpboRPqHlIGgdTnqKB3/KUytZpKCjxxXEZkDMRGyMeUwkK9UHMDH8NZuFcRiFo6wS2p0Ps1rGURFOFwpJKtIN98+mw60zsp2jUpFwp41Y5ZQbRVJ9SFk9w7V18S4bd3jxlkitkjORl2lJ9xjXTHthSMsw91By43aIi2tlD7bTRyfeblxOsjysTvuVA1HqzCnnGuHfSItGrQQysrYzhlIIyNsg4wR6E0kaWOwkEcaPc3Uy6pHdhqKr9qR8YUe1pUAD2sAVnu+LX0SvLKbaNFBYR6HY4G5BkEgyR0yFxkdOlAw8J8TZ+bBIpWWByjgbqD7QIPXDKysM9jjfBrnwKMRS3FocFFxLEvYQy5ymPQSLLt6ECsPDH/rs7MMajHJnqAhhVB2Pm1Kw7bDruAduv/pTA6izBf3ZlOj89Mn5GgyPC3C/NGC9h1aMZLW/60fcwjun2R7O21U8EyuquhDKwBVgcgg7ggjtXPFSjsOFyr2sZ5NOP7iZztj/Bdv3WI7NsFZRRRQFFFFAUUUUBUD4w4kLq5SxV1WCN0a9YkAYONFuSdvOxjyudwwHc1U+JeKG2gLINUrERwp96VzpQHHbJyT2AJ7V5/ZcPRVaEFmf6akssx6SMr6FJJA1ZlDEBSQOWehAFBYeBP7Hb7AHlAnH3jgkgDYb527bVS1MeBDi3EbHLwl48MTqGlyvRhqCnSMZJyMGqegn+NtyLu2uOiNm3l93MIMTH4SLp/wC8qgrHxawW4hkhfIWRSuR1B7MPRgcEH1ArD4Y4k8qNFPgXMB0TDoGP2ZVz9h1ww64OV6qaDfxCNWA1HbOMbYOfcQcnuBUPeBpb1Y3UiJ40ZiFd1flknlOQML5nzjbcdK9BZQRg7g0sFgFbOvO69hkYwCMRgHB3PuLHbFBEo/8ANd9CWkJs3R0HVjCpw4BxtyAdwfsA4J04w/sPCMRuZLppOZrlEsWnbC4zoYjZ15h1D8K+ldfiY6I1lyBynSQEHOwIWQnIwVKM/TGRq+WpvD0luxk4fKIlO7W75aFs90AOYj708vXKnqAdcXvORBLLjPLRmwO+BnFIPDFvyIlJ3Y7yNggvJ3Y5AySfU9Kx+JvEoFnPFdRPaytEwBbLRsSMeWdRpI9zaWx2rXw+NrsAxvpt8fpF35nXIjOf0f6x67465ALvouq3eNYXvXml5lw+8QkAbOmOQsACgCqqk48uCRuaa+H+BM0Sm6VwyyO0aNKXZIiwdYpHBOvBVTjJAwBkgVSQQqiqqjCqAAB2A2ArsoCiiigleOKE4hbsCcyxSKyg4zyyrK2O+NbD1GoY9K7/ABddQrHEJlZklcJlfs53DE9sEAg7Hb41m4oNXEQTpwluAM4GNbtq2PUHlpnpjHWs3iW8iKIJZUBB+q8qyF3GRoEXV9SkqVXVkYO1BqsYooA07PsRqkmkOTpXO+vGQAqsNj06jJrV4UgaQy3kgKvclSinqkCjEan9Y5ZyOxfHaovhlqZ2T6QnIsnkkZIMshW4U5xKPKQpHMdIydtuuwHpnD3ygO3yP+vofd2oNNLfEfDFurWeBxlZI2X4EjY/EHB+VMqx8YvBBbzSt0jjdz+ypP8AwoJ3wLxRtEdvKxZjCssDsd5ISBkH9eNmCn1BQ9zVdUo/BJBw+2EX9ptY0eInbLquGjY/dcZU/EHqBT/hHEUuYY5o86XUHB2IPdWHZgcgjsQaDZRRRQFFFZ+I3awxSSucLGjOx9yjJ/gKCdW4W64lIvtCwjXA/wAeYNv+JY1x/wB4alvAMDXIAlGkxtzJAVX2skRgjA8ozI5JG5fOTjJe+CbI29zJrGJbu3juJPfLrk5n5c2NfgBXFLpuVmMMJrm5kVWPRWzs+C26KkY6DfSARvQb+HzCLiDxhhouE5qgN9tQqSbY3OBERv8AfPaqmoXxZ4cS2gjuLVP6zbyo6yEklskRuJCTuGViDnpnI6YpyPFcJgjl8wMhKCMKWcSA4eMou+pCG1YzjBNA+eVR1YD4kD1/9D+Rqe43CXdbi1z9IiXodlljO/Ic9MnZlbqpwehIPFILybzKEgXylRJqdtvVVI0j2urEnO4BrnH4TV1/rMssznujyQqowBhViYH7K7sSdutBzsePx3cZMWoYbS6nZlON1cfZYE4K4Pb1zSLhMV5KZyJYy8MhUoAOWwOHC6wNSzINIJxj2ep3G/jvg3/bWDLa3QHXGY5R92Ze+xOH9oZNK/DuuZLuJj9E4jIgUoTvhQQsqtjDqSSNa5wAB1GAG+a4Nyv0ZFYSMCjiQOOWm6ksOhOnPQ+bI82+ar7eLQiqMkKoGT7hjepL+T6/dxPEVk0RPtzGLFGJOuAs27FCM532YfOxoOLoCMEAg9Qd68mivopJGuED2kOJWHJ50LtFHkc5N+TMXfQNATIDg5PSvW6kL3wFE0ZVJZRpH1AZtSQ4kSXCqMEqWjUEEk6cgEZoE9rxq8jLo1yVeIKzR3MEcjctlZg/MtmQAAI+cqSCp67ZpBdcSXrb2ko9UnkQn5NEcfnXdwngGkyyXJjmmmdWOEwqhBiNUDEny5JyTnLN06U9oJ9uJX/axj//ACh/y6W8U8RX0GjmQW0QckAtNLJgAZLMI4dlA6k4AqyrzzxLx95LuNY4PLBM0Tu7adbNGWMSgAjzKV0liuWwB1oNXF/C1/dDmC/SGXTpBhgGkxkg4YuzEkb4YacZPrSzjPBbWwaPko6zJEWmuQ+ZNBZQS2sNrywLYyuApAIFOPDvGJYEto5kU2zgRw3CuW1H/Z8xGGU1Dbqd8DvseL7mOSaFYQWuo5FBdVbSsZIMscjDYgoB5cHBKkjvQY+IRGCwkMoRrieTVCkZyGkVQFZWGNOoIWLZ8obBPra8LVhGNQ0k742OM742A3zntS/hnhe2gYOkQVtOMdl3DHSOgyQDt6CnVB9qZ8TSfSJoLFd9ZE1x7oI2B0n3yPpXHoH9K2eIOPrbaY0Xm3Mn6KIHGfV3P2Ix3Y/AAnArh4dsBArvK+u4mbVNJggEjICL92JACAPTc7k0DypvhI+i3s1t0jnBuIfc2QsyD9oo/wC23pVLUj/KJfC1S1ucZMV0m4z+jcMsnTtoLE/hoK6ivgNfaAqf8aZeKOAdbieOM/g1a5P/AA0eqCpjjdyp4lw+I49m4lH4lRUGP2ZHoNPiPEUltc9o5OW59I5cJn4CQREnsAaRz8LJe4iWR4ORNz4pE30iRCWzkFTu0oAILAYwBVlf2azxPE4ykilWHuIx+def6ZpxfwnKzR2ywu2SNbjJWRSrA+eMoenU4ztghUeF5GNiDITKoDaGc6jJEM6WYnqWXueoxmozgLtDP9LRBJAkEZuFXUSkkgy0qDozLEIgwGTo043GDV8S441uLaSNI2snTDncFNgUI7adOrYjtjOdi+sLGKBNEKLGmSdKgAZO5OBQdttOsiq6MGRgCrA5BB6EH0rtqYmsZLBzLbKZLZt5bZeqHqZbcfmWi79Vwdme8N4hHcRiSJw6N0I9RsQe4IOQQdwaDVS/jHBobpQJVyVOUcEq6N01I6+ZT7waYUUE0GvbTYg38I+0NKTqPVgcRy7Z3Gg7dDmt/CfEdvckpHJiUe1E4Mcg+MbgNjY74wexptS/i3BYLoATxJJp3UkbqfVW6qfeDQSn8o3iG4hAhi124fQouOWXBd206EIyEIGWLP2GACTtobxBcreNEQFiBYRJJE+qcImp2imDaNedXkK7hSR3xqfwtLHjkXbkK2pI7pfpKqwyMq7ESg7kZ1nGdqW2fB7m2lWRrY3Ii1mJIrgaUZ8hykc4XGQSBmRsAkDAoKvgnEDPHrZNB1EdyDjuCwBx8QNwaYVOnxTp/SWd5H6/U8zHziLCj+mlr356+421z/y6CiqUl8LPJdyzSSgwO8cgiRQCzRgaRI5zlAw1YABz1ONq0Hxran2RcP8Ahtbn/jHX1vFWxKWl42BneLlj85SoHzoIXhAWOUxSLzryKQyi3OVgtzK2sEno75IAwSBjbGM1feHeFfR4gZCGckuSRjzN52bB3B1E7dgB7yZXivGpL2WEQWsYkUktI0yEomMMjNCHXfIJXV9ntsaL9b2aTk/SC7AbRWyRxqijbMkkhYgdMFcHBbY4xQWvE+P29suqaVYxnA1ZBJzjAXqcnpgb1HXfjqS4YJbtHbRNtzpslzuMmOL7I3ADSYGSNjXzhPhiW0Yo1qLolMG4DrqYd1bnsXHybGAOhrPLFJaKY3E1tAwwqnkSxk4wEeXQzICce2Dn35wA77uyS0xomkjjlDG5u2USuxI2LuFGBjJDbouF2ArptBmRhaxTCNJtCtzVeMhGBkbSAWy41afa3JOBk5wWpltLJWkJVbtZEVIc5imOvSI1AABZQAwXADjON8igHCvoDQhWYQyByYvIFSXyMEQhdeknmHckjG2MUFtbnKg+74/61PXMK312yHeC2Rkb0M8i6SP2ImOffJ7q7uNcYYaLe1wbqVcrnzCKPoZpMHcDoFz5mwOmSGfB+GpbQrFHnSuck7lmJyzse7MxJJ7k0GHwXcmSzh1nLxgxP+OMmNv4qad1O+FfJLfRdAt0XUfqyokhPzkMlUVAV5t47JTiVtdAnFmIdYH3LiRoWJ+AANek1J33DUuru+gk3SWzhQ/AtOM/EHegrBXmfFWlguLi8t1Ms0s5hSH++jSIAgjf2JI5CrY6al+3mqjwHxN5rURzH+sWzGCf3um2v4MulvnU7cXRtJCGysltLNMoOwmtpCWdk38zqrDO4wVOx7hv4txKCOyt4FBmjlVOW4A0syunlwT7bHOE+W1PfCN0JLZdLa1RnRW9VRiq5zvnSBnO+c5pXewfRXNzAvPtZCJJ4F8xQncXMK+vdkHX2h5shvvGLhtUN3aFpkdQqiLU6sCS26qcaWBI1n2WCnoWoK2p/iXh9hIZ7OQW85OXBGY5vdKgx5sYxIPMNuo2L8GvtAgsfEy6xDdIbW4PRXOUc/4MuAr99tm9QKf1nvrKOdDHKiyIeqsAwPyNIhwW5td7OfWn/V7ks6/BJt5E/a1jboM5oKWvman08VpGQt3G9m2cZlwYyf1Zl8nybSfdST+UDiUDxsCVZ44TNCHmaKOXOVIRozl5VxsOxdfXIC8orzuy4rdokT88sqzx2qxOqZmIUCSR2xqWTOs4BwAm4OaseA3U0iEzx8tg2AMEZGATsSejFlz30570DOiiigKnvHcLNaMVUuEdHdBnLorAsNvQebHfTjvVDXwighrriCvCscGTJOnkCDOdhpcY2CA9WOANvTFUKJb8Ph1HCAkBm8zs7nYZO7uxPTqamOG2GiSRbKR4IlYRggLIXII1NqlVjoBLhVXC5U+tMF4LrYSyNJPIi6wXOcHSfZT9GrZK4CgZGR65Bh/StDskM7MThRy9OTjO5YjTt64NfLa8j4nbzwyRyRBl0SI+AwV1yGGCR3PzU1qtuHBSGC9xv08uxGQTkABQNPrvipLjUlo0oTzXU4Gnlw+cnGcK+HCgHGfrG9R3FBWM8HD7eJMHQgWOMKpdicYGABktgEk/EmoXxr4wFwqJbxys8MqySAqxTyqWVWaLV5w2g8vqeh2Nd1l4UnucG4LxQgZSBJZHdUJDBDI5HLJU6SqY9j2iCRVVFwJYIljjRVjGoFYwB5cE6sDHmyW9nOSQaBL4RvoBGXilMkr/AFkryBtZyCAWQebTuNK9MABRmsPFOMyWVxNKXZQSHWKVjy2UrvGJfYSYOvsljkEAdQK7puG5nWKM6HCvLErkkBgfNCdw6JIr6tHQaQcHByzi4kn0cSTRtIDp0RuoYtLnCooO2rWCOmBjsq5oNHAbwPxK8A2JhtmIPUH6wbjscaaqaivC/DzBxCUOQZntIpJiOhkaWXYZ30qAFHuUVa0BU8HCcUIJAMtouB68uRs4+AkH51Q1D+PS8F3w+7TpE0qyD70TKGf5qqM/7NB2+Ic8Pu1vx/Z5gsV4Pu42juPgudLH0IPam/i6LXaPIuC0OJ4z2zH58Z9GAK/BjTeeFZUKsA6OpBB3BUjBB9xFec3btw7/AKNkbNrcgpaysRmJScNA5PpqAQnbdQaBxfcLS1WO4totJjYFxHhC0ZOp00+y2x2G+4G+1bDw5oP6zw/S0cuHkt84STVvzIj0SQg5+63fBOqmMluCrfhIwQWB3AIxjYbYIA6dKQCxktJCbMlvO2uB3IjI6YjyoCNqYHygjJA6HICj4LxuK6DcskOhxJG40vG33XQ7j3HoRuCRvTKpkWkV/mTD293CSnMQjWh2OM9HjOx0sMHuAaE4zcWp03seuPO1zArFfdzYhl4z6sNS7ZyvQBTUV02l0kqh43V0PRlIYH4EV3UHGRAwIIBB6gjIPxBpBN4Ntc6oVa2fOQ0J0DUd9Wg5jLe8qTVDRQRa+FbmG4+kRyQXD7n69XjOojBcGI8sOV2LCLUR3pl/PN5H+lsGb328scn5CQxt/CqKigQN4rjX9JDdx/G3lb/dBhXz+mdn3lZfxRSr/BlFUFFBPr40syMiUt8I5SfyC1PeM/FMU0CRxLcnVNGCot7hOYoOWQFlUkADUQOoUjvVVx7jq2uhdLSSPnSikDZcamJY4AGVHqSQAKSWNhJLM1xMBzsNg6ciNQCvLjOCcY1EnqSzHuoUMljxSRlVI+Hzac6VErRQ+XGAVzJqzhfu74J9abQQcRIAAtLfYDUdc7FR0BCrEoIyehI36U9tLfTvkgZbCjpgnIJyMgj07ZNaqCbPhMS/2u4muv1C3Kj+HLi0hh7nLU8sbGOBAkUaRoOiooUD5CtFFAUUUgvvEgLtBaL9JuBswU4SM+s0uCF7eUZb0Wg6PF1pAE1zkadWwOWYyEaVESgai5AxpBHr13pb4F8PuhWaclnAYxh8kqHYkuceUyt9phsM4AAyWf8AC+ClX59w/OucY1YwsYPVIU30rsMkkse56AMnukGcsMjOR1O2CdhvtkfmKBLw9dXE7pvu29un5tK3/EVQ1N+E5ebLfTA5DXHLUj7sSKh/KTmD5VSUBSDxoumBZsZ5EqSn/swdMny5TPT+uq6t1kRkYZV1KsPUEYI/KgSeG5zEzWbnJjGqBj9u3Ps792TIQ/BT9qsvjGxjeSAzKskcoe2ZG3zrHMUjcb6ogNz3B7Un8Na7mAwFyl/w2Uxo7ZOpVOlS3do5IwA3v36gUzueKrdSWq+aN1kkEsf2kkWMgqSCMHD+VuhDAjqKDFa8Vk4SyxXbNLZEhY7o5JiJ6R3GOowRiX5Gq2dVKatRZSNWoMN+hGDkDT026HfPWuK24cFJPrFb2lIAGN+q9dDb7HO9TL8EueGktYg3Nod3s3bdB3Ns7Z2/w229CKDvvpJLORp49GjbnptgquTlCMHWED+vVVxtmq5GBAI3BGR8KluG8Tgv4nEbamxokicASIMdJUOlxv5iO+Ou9feE8Ua15cFxtGQFilJIONtKShtxjKqHOAWwCASNQa7rwtHraS3d7SVty0OArH1eI5RifUjV1wRXV/ON7b4E9uLlO8tts3xaBzn9xm69KpKKCO8Q+KIJrG55M7JOkTFUBMUofGEGhwGGXwM4xWDjM09ssKrNKlvawos7xPC8gkbSAZEmDFlC+Y4wx1bZ6VZcU4PBcrpnhjlHbWoOPeCdwfeKmb7+TqBpRNHLMjrjSHYzp5TldUcpOQp3G+x6YoH/AAl7kySCZQEHsEY33O4wxyCuk7gbkjpTWpzTxOIe1aXX7Mlsf4GUVyHHblf0nD5veYpIZB/mZGP7tBQ0VNyeMol2e3vU9SbScj95VK/xrkPGtn3dx8YZh/qlBhu4A3EZGcZKRx8vOdlJJJBJAGTrzjc6RkEDFUNjCGGogYzldw2SNhJkgHWR6+lQNn4nt3vLmWQkEsixfVy6hEuQNghIJfU423DD1qmg8XBl8treyN/9tIg+TSBVI99BT0VPHi16+OXY6M9TPOiY+UQkz+Yo+g38n6S6igUj2YItTD4STMR/4dA+llCjLEKB3JAH5mp2XxlC7aLRHvZP8EZQdvNO2Ixj4k+6u1fCFsxzOHum65uHaQZHcRnyDf0WnkKqAAoAXsBjH8KCc/me6u97yblRn/3e2Zhn3ST7Ow9yhAe+QcU+4fYRwII4Y1jReiqAB/Dv7600UHw15h464xMJha28siTyI0g0Ffq1BTMsrDIEahX6AFiNO2d6Pjfi0mVrWwQXF0PbbflQD70rDq3pGNz7qlF4YYJTamVprniChZpHAVmUOC5QA5WMRc1cDYELjrkhafydcONvw62Rs6jGHcnqWfzknPfLb1SV8VcbDoK+0BRRRQRHiG2e2vkuIhlpRjGQNcijzQ795YlGk9nhT1OezxPwP6dHFeWMnLuo8PE/QOBnMUg/eXOMruOmRVB4j4SLu3eLOljho3HVJVOpHHvVgDUjwDjhhEk7jSocpxCEb8icbG4Uf3Lgamx6hse3QPPCvG0uokeIMNhlH1KyMQCQ4OSdsHU2c5JFUi9N6jI+Fh3kELcuSKTEUgGoFCqzCNwD548vgA4wAMEGnPDOPZcQ3C8mc7KMnRJjqYXIGrofKQGHpjBIcPEHhSC7IkOqK4T9HPEdDr8SNmX9VsipniQvoEeO8i+mwNkc+3UBwpUD6yADqMe2mogE4HYeiUUE14J8UxX0ZVZVkmhwkuMjJx7YVgCA3w2OR2qlqV8TeEre5bWylJMgiWN+XLj7WHGMDAGdyMZ2zilEs3EuHhikqX0CLq0S+WYjfZHQYbpgahkn0FBUcU8TQW8nKcuWAUuVRmEau2lWkZRhQWzjPoT0BNb7PiEcpYRuGKnfHzGfeMg7jbY15Xf8eZpJlnhe1gvHhd55QWVY0Cho1eIMpDBcqzFR52z0wfR+BTWbZe1eJ9e5KOGyBnpvsMk7Dbc0DeiiigKKKKCM8RyfRbz6TIWWF40QyAZVdLMSJDkaR5gwYnHlYHcgF3b3gwHG5AGcH7OCSNwAME4HTOkjOxppNEHUqwBVgQQe4OxH5VKxeGLmMCOO5jMSjSnMjZnC4IwziQBsBiOg2A75JB8L0npg742x8CQSR7Lde+3Q11Q3quUCsGIA+0TnYamyOoCnvtkjpSn+i80moTXRCE7iFdJYbeVmkLeXAHQA++vnGeCcOhw8jraaRhikvJ1qNwJMEasHJBO4yd9zkNd5xOOMhpXC7YHMYKSuzZyQpBY9d8eT41pS5I3Gn0J658y4wAPZw53JBGc4brUjacbsgzCxtp+JSHYuAXQdNudOQgGw2TP8KVvwS8FyA5ThscqMVjtTr1tkFlZnGlZMAewACO504AXnGvFttZhRLJmVwNEMYLyOfRIx5j8TilT2t9xL9KW4faH/AGaMDPIPR2AxEuOykt7xTHwtwC3tQTDEQ7jU0jhmkbO/nkYkk7jv2NPLq4WJGeRgiKMszHAA9STQLrbhkNnCsMCCGPOMLnJJyc53ZmPc5zjJztU/4SWO9vZr9MtHGptoWJJDEMXkdBnGnJRAe+g1l8W38tyvKj1oJiEgRgUaUkDLHAysCqS5B3bRjYbNacF4YlrBHBH7MagD3+pPvJyfnQbaKKKAooooCoLxvYS2dwOJ2qBzgR3kROBJB2c9tabbnt12Bq9r46gggjIOxB9KDzW2mitZllt8vZzxYaLvAUcArpwWMa6zlBuuBjy+zc/RorqDEmmeN8NvjHqCuOmNiDnI23qE4vwd+G3Mc0WTDk6VyQCWGnlNgjEgGOWxIDbI24U084JEVhWfh5DxnPMtmOkZ76M/opfVTsT1wSWoNphu7M/Vk3lt9xiOcg/Uc4EqgY8rYbb2mO1NOF8ZhuMiJwWX2kIKuvudGAZfmK48H43FcghCVkTaSJxpdD6Mp37HBGx7E184rwKC5IaRMSL7MqEpIv4ZFwwHuzig3ysOmcE5A+OM/DtSWbiEOtLbmILiRdYi1FmI05JOk+z5cajgHp3pc15d2+ySx3sX2dZWKTpkAMPJLnB6Beh3yKWTeIITdyTPmN4bXlwwsAsmpzqkKavI/lSPAUnOk+tAyjW4gDLBLDyuYx0yxu5UsxLKGjdFwCemMDOM4rjYeHLLiMQnms4Q7FgHQYJAYqHVlw2+Mj/j1pP4V4MsizrblWRREFujG0JmJ1NKkmnGpgQhMgGctg9DXodjb8uNE2OlQuwCjYY2A2HwoJK48FrbqzwcQvLVFGTmUSooHU4nDED51g4bcXczFbTjVpcEDJDQxucep5bg499U3jqF34ddpErPI0DqqqCSSRgAAd6lrxpJbKdI2uZSoi1K9qYH5IkXmqpCrqJiDjSN/wA6DfHecXIYxy8LmC9SOcuPxYdgK5G643thOGb9PrLjf4eWkfEpLa4maLhsYVxZXKvoj5SupjURx4wNTB2HbKebpq3ZWnF4pZbF4yzLa20rz+Rhy/IihXBGz5DeXrsaDuuL3jCKzvJwqJF9tjz2C/EllA+dL14tdyq7ji9gEjXMnJh16Qdgd5DuTsPWvvguO4hnDXMOmPiCs7ZfmYnyZF1LoGjMRC9T+iXv11RcDmazniSPDxX7zRow0iRRMJwoJ2wckA9AQPSgVlEeKeSfifEZeRHzZIQn0QmPrkK0asV94YYxua2+GeCWS3Ijk4aI5njMqPM6XDEAgHWdTaW8y43OfXamrWs1/MWltntohbTQkSmMs5m0ZAEbMNKhDuepbauvh3hSGzW0mLQ280C4uJAABMCmllZmIONelgTnGOm9BZIgAAAAA6AVMcaTVfLv7Fv0yOjsQc5IOCUXp90its3iAscW0L3Hq+RHEPjI/UfgDVJ2fDmvpZLm4lZg55aJbnSvKQsBiRfrCC+puoU7ZGCDQUMHE+U3LhjM0u4KJpAUbYMrgaVwM9fMd8Ka+3sSwI13xCVW5XnCDaKLG4Kqd3k/WOTn2QucV2JxGG0VY0XLsDyreJfMwBO4XYBdx9YcD1Jqeg4U/F7lJbog2tu+pI0JMbSjtn/ahe7kYJ2UY1Fga+DraS5c8QuEaN5V028THJigJzk/4j7E+ihB2Oa6gUUBRRRQFFFFAUUUUHRe2iTRtHIodHBVlYZBB7EV5/NwmThs2qOTQrMAkz5KOOghvPRugS46+yDnGG9HrrmhV1KsAysMEEZBHoQe1BNEQX7aZFe2vYhtg6ZU6HVG42khJA9VPRhnaujinE7q2QpcJz0wfr4QQdO4HMiwSDkqMoTnc4AFdfFfDphA0q89uh1Iqtie2P3rd+rIP7tj02GoeSkV7xI6oHlK3lusw1Sxqxf7S6J7cDZwWU4UZJUnSoBoN1rxK2nnkdbhGUoiJImluTO7EBsHKrIdQ3KjcY+OC1DXDy2ZQOTM2PpEjSGNYljLuZY9LOGZ4gF1bebPTSNXie84a0BFtBHcOwUgQMIgA76EMkiY2MmwXDEnttkY7myIlMNu7mO3DQu6hIQA4DyQtLCDjAC+cxAg58+SaBn4aWGUQLAs1o7xasQykoDg+blvlSmxw5XcnB3qi+iX8Z8lxDOuNhNEUb5vEcf5BWPhniWKKJEa1ngijAjUrHzEUKMYzFllUAdXVab8O8RWtxtDcROfQOuf3c5oMJ4vep+ksNY9YJ0cn9mUR4/OuTeJ9Pt2l4vwhMn+6LVQUUEz/TCDO9veg++yuv8Al1zTxbEelvenP/0dwM/NkA/OqOign18QSt7FhdEdi3JQfPVJqH5Vy5/EJDtFbwD1eR5j+6iqP81PqUX/AImtITpkuIw/3AwZv3Fy38KDrj4VcMBzrxj6iGNIgf3tbfk1aLTgFvGdXLDv9+QmRv35CSPlWIeIJZf7PZzMOzzYt0/J8yf5K4GxvJRm5ukgQDLJbDG3cGeUZx71VD76DJ/KJxKNIo4GbBnlVWVQXblqDI31aeZgdIQgffrD9PkeIucWNuuC0sgVn0Z+yrKVQb9WJIGRpBFIOO8Vt7W5geyi5wZJohLh3DzHSR9cQzyEBSPJqO2KccN8HTX7rPxQkqDqS12Cg9frAmxwc7EsemSfZAcOBWf84Z5CvDYscyTuW512emFZvMsP63UgkAAV6FbwLGqoihUUAKoGAANgAB2rkigAAAADYAdh6CuVAUUUUBRRRQFFFFAUUUUBRRRQfHYAZJwB1Neblxe3Sy8kQyLcvEksTEyxSorhWuYmXQY3jDYJzs64Pm2vuLcPS5glgkzolRkbBwdLAqcH13qL414duIY57gzGWTkLBmGPlv8AR9al3bQTrmVA2kqBjJwN6DlxSCOV4zfQLLyJQ4uLUaxqAIAlRcypuc4GobDJrt8P8J58yT8y1liRZFMkI88/M2xOAAowNyN8tg+XGCum4hYwyRTcPEYS2ike4aAeXkhCFhkKjeQyaMKfMME4phdWKZtBNETxCdC0kluwgcaE1sSVIDKHKJhsglhnagfW3FrOCQ2olSOQHOh2IJzvkF926jcE+lbr3hcE4+tijlB+8qt/qKhbTjTSh4jKsoj1CSLiFuVIZSAV+kRDknBOD5SelaF4OsJz/N9xB3LWVx5M/wDZq6E/NKB+3g61yDGskOOghmmiH7iMF/MVyPhxh7N7eL+3G3/njJqeW7VG/wDaHEoj92a2yo/aNt/+1dp44o/+Mwj8cUQP+q0DweH5e9/d/L6OP/419HhvPtXd449DKF/3aqaQjjy//OYD+GKMn8gxrqbiSSN/b+Iyn7sFqVVv2vo+P84oKD+h9mAeZG0o78+WWUfMSuRXG34xYwZjt9DMDgpbR8wg/rcoED4tikY4YZD5eHTTdw9/cArn8BaRh+5TqLhF240vcJbRjolpGFIHpzJdQ/JB8qDo4p4gnRdRWGyjOwe6cMxPbTDEdyc9NYPTalKcLmvCDpklXORNejTGN85hs1xkjAwZQMe/oavhnhy3gbmLHql7yyEySH9tyWxudhtTagU8J4BHA3MJaacjBlkILY+6oAComw8qAD4nem1FFAUUUUBRRRQFFFFAUUUUBRRRQFFFFAUUUUGPiXDY54nhkXySAhsHSfiCNwffS7hXh8wSPM88t1No0I02gaUG+kCNVG5wS2MnA9BT2ighLvgM4sba1GRLNcCS5kUa1RtTXEjNnAKlwF365FbPDCzvfXbTyLL9HWOBGRDGCWAmclSzDVhoxkHsarsUBf40EZ4svJfpsESNchPo8ruLYIW1B41ViHBGMF/mRXTYSXlzJHayytbSR2qTTMiwmRnd3RVyysgCiPLYByW6gDez+hpzObpHM0aNXfRnVp+Gd6w8Y8Pw3LK78xJEBCyRSPE4U9V1IQSp9DQT3BeMTNdQQO6vg3iOwUDmcloQjkDo2JDkDbOaz8YeaS/uIgLt40SEqILhIFXUGznLKxJK9s9KoJPB9oyRJyyBDr0FZJEYayC5LqwZixAJJJyd65T+EbOQhnhDsEVNTM7EqudIYlstjJ3OTvQOoxsPh33/AI1yrjFGFAVRgAYA9AO1cqAooooCiiigKKKKAooooCiiigKKKKAooooCiiigKKKKAooooCiiigKKKKAooooCiiigKKKKAooooCiiigKKKKAooooP/9k=">
            <a:hlinkClick r:id="rId2"/>
          </p:cNvPr>
          <p:cNvSpPr>
            <a:spLocks noChangeAspect="1" noChangeArrowheads="1"/>
          </p:cNvSpPr>
          <p:nvPr/>
        </p:nvSpPr>
        <p:spPr bwMode="auto">
          <a:xfrm>
            <a:off x="53975" y="-1393825"/>
            <a:ext cx="285750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REhUUExQWFBQWFxwaFxgYGRgZIRwYIB8fGh4YGhoYHyggIBonHBoXJTEhJSkrLi4uHB8zODMsNygwLisBCgoKBQUFDgUFDisZExkrKysrKysrKysrKysrKysrKysrKysrKysrKysrKysrKysrKysrKysrKysrKysrKysrK//AABEIAOIA3wMBIgACEQEDEQH/xAAbAAADAQADAQAAAAAAAAAAAAAABQYEAgMHAf/EAE4QAAIBAwIEAwQGBQkEBwkAAAECAwAEERIhBRMxQQYiUTJhcYEUI0JScpEzYoKSoQcVFiQ0U2OisUOzwdMlVHODo7LRNURFVWR0lMLD/8QAFAEBAAAAAAAAAAAAAAAAAAAAAP/EABQRAQAAAAAAAAAAAAAAAAAAAAD/2gAMAwEAAhEDEQA/APcaKKKAooooCiiigKKKKAor5SS98VW8bmNWaeUdY4FMrD8WjZP2iKB5RUpd8bvNJflQWcYGS9zJrIHXJSI6QMDqZKR8Nmv70s6Tyyw5xHImi0icdyMrJM2D0YYUjoTQej18JqITwK7551w5ydwHnk/zTSsPyUVxl/kusju7TH3lwv8A5VFBcg19rzS98D8IhGXunh3xn6Vo37d67rTwXETqteMXq+gFykq/usN6D0WioQcG41B+iv4LkelxDpJ92qM0P4yvbX+38OkCDrNatzkx6lPbUfGgu6KReHvF9nfj+rzo7d0PlcfFGw38Ke0BRRRQFFFFAUUUUBRRRQFFFFAUUUUBRRXTeXSQo0kjKiIMszEAAepJoO6kHEvE6pIYLdDdXI6xxkYT0M0h8sY36HzEdAaR8b4nc3keIddtBKRHCfZlnZvtAHeKEKCxPtlQcae9L4a8Pw2ECwwjYbsx3Z3PV3J3LE/+lAuHh+e53vpyV/6vAWjjHudwdcnzIX9Wu/id3Bw2DEUAAyFiihRRrkOQI1VR1JG5O2MnOxp5O2FPr8vz32qNuZDJxFvuWcIYAYB50hffBwA2lcZJ6SHpnNB0cJ4Cb2WRr9izwsAIVJVEBXPk7lTllLbFtJzt5RdRRhVCqAFAAAGwAHQAeledzzzQyR3HMWJrhRMVYFUZY1ZjCxUHMhR3JONyoIB0mr6xuDJEjupjZlDFCQSpIyVJG21Bi4/xVoAiRIJJ5m0RITgZxku5GcIoGSfgOpFQfGry4i/nFbmUzW5VY3wp+odoQVmVckiIvsR9k4bPWrO5IHEoSw9q2lVD+sHjZlHvKjPwU12eIbmG0ikmMPNeYpHoULqmY+RE82x2J67AZNBFW9hYSTxG8itkgks4pLYOEjRnbU057KZMco+oGT61jniSWK2iVXeIzXLJLHDHPIbWM6YyOYjEpl1AYAkhVxnNX/D7+2uImDRiIQYEkUyKvKwMjIOV046MpKnGxrNxngFvxIQyxXDxtEfJNbSAeXIJTK5BXKjb3UEdC0sVgbq0meMpclI1OofSE1csRGFyVjmMuR7IPl6LnansfFzxALfx8lsElh2VSA0jxgsVjyyjWCy77kU4k8PRGSF/ZSBpHWMABTK+cyttkuNUnuy5NR/EmubUteCWKS7un5It8B1CDJVEdRqHLQvI+QQ3m2GRQdviXwbYvpu0QaHfU8kR6B/9sjKdvNpJPTBJ99CrxLhm6SfzhabY1auYi+pfzMQB3w3wUVq4DFHbJEiSPLbXBMMusFdNwc5kCnGlZGyCg2BK4Ay1NYY2sGiUyPNDIwjGoKCjBSQfKACulcHvkDGcmg1cC8SwXeFU6JNOrlvgMV++uCVdNx50JHvp1Uf4i4BEo56Rl4s65I48hlJ63FuV8ySjJyFxrBbqevba8ae1VTcuJ7RgDHeLjYHpzwuwHT60eU9wvcKuiuKsCMjcHoa5UBRRRQFFFFAUUUUBRRXCWQKpZiAoGSTsAB1JPpQdHE+IR28TSysERBkk/kAB3JOAAOpNILPhsl863F4hWJSGgtT0X0lnHRpe4XcLt1O9Z/D8o4rIL1sm1jci0jIxqK5U3Lg/azqCDsN+p2sKBGDzOIkdre3BH4pmO/x0w4+Zp7SCwGOJXWftW9sR78NOD/qPzp/QZryXAxgkn0XV3Az6bZz/AKZqb4dKv067XHmZIZOp6YkQnO5A8pHTO/annFGxjIyCD36gbkYwQdu2PX0qCvrRC0l3cKZjayslwp1HFqyqdaLtjQ3nyBnyyAb7AN1hpaWGASC6RZCOUyKyRourS6tpyNOCA2ScaQeoNaeJ8Ij4hdzJcSGSONcJCGAXSyAF9SYfVrWRTv6fNzwnisdxC8dspiZIhylddHkIIicD+7ONu+24FRlnxCK3UraQBL/CLNrBJOl2RgzDAZyUIU7nzqSMHcKWzs2vLGIauXcW7Yjk9oCaPKau2pGGoMPQsOozWK+lgvJYVvw0LxFlNuThea2FW4SQEEp1COMYLjOlujjwJPzLNGAYAvJjUMHSZGI+WCKzeLkhuytoUEjakLNj9EMg5DjBWQjpg5AOfQEF3iDgMVsLc6JJLc3QkuyxeZmARhGXzljGknLOOgxk96V8UuY83M9rmG2k+ixGRQY1klMwBdOnsoQpcbHOMnTtxuri7t5njWeeFUjZ8ThJ1WFdsrJA2pcjOnmIzE49rBrnNxq5lkhblGeAnlvAXiwxIBOpboRPqHlIGgdTnqKB3/KUytZpKCjxxXEZkDMRGyMeUwkK9UHMDH8NZuFcRiFo6wS2p0Ps1rGURFOFwpJKtIN98+mw60zsp2jUpFwp41Y5ZQbRVJ9SFk9w7V18S4bd3jxlkitkjORl2lJ9xjXTHthSMsw91By43aIi2tlD7bTRyfeblxOsjysTvuVA1HqzCnnGuHfSItGrQQysrYzhlIIyNsg4wR6E0kaWOwkEcaPc3Uy6pHdhqKr9qR8YUe1pUAD2sAVnu+LX0SvLKbaNFBYR6HY4G5BkEgyR0yFxkdOlAw8J8TZ+bBIpWWByjgbqD7QIPXDKysM9jjfBrnwKMRS3FocFFxLEvYQy5ymPQSLLt6ECsPDH/rs7MMajHJnqAhhVB2Pm1Kw7bDruAduv/pTA6izBf3ZlOj89Mn5GgyPC3C/NGC9h1aMZLW/60fcwjun2R7O21U8EyuquhDKwBVgcgg7ggjtXPFSjsOFyr2sZ5NOP7iZztj/Bdv3WI7NsFZRRRQFFFFAUUUUBUD4w4kLq5SxV1WCN0a9YkAYONFuSdvOxjyudwwHc1U+JeKG2gLINUrERwp96VzpQHHbJyT2AJ7V5/ZcPRVaEFmf6akssx6SMr6FJJA1ZlDEBSQOWehAFBYeBP7Hb7AHlAnH3jgkgDYb527bVS1MeBDi3EbHLwl48MTqGlyvRhqCnSMZJyMGqegn+NtyLu2uOiNm3l93MIMTH4SLp/wC8qgrHxawW4hkhfIWRSuR1B7MPRgcEH1ArD4Y4k8qNFPgXMB0TDoGP2ZVz9h1ww64OV6qaDfxCNWA1HbOMbYOfcQcnuBUPeBpb1Y3UiJ40ZiFd1flknlOQML5nzjbcdK9BZQRg7g0sFgFbOvO69hkYwCMRgHB3PuLHbFBEo/8ANd9CWkJs3R0HVjCpw4BxtyAdwfsA4J04w/sPCMRuZLppOZrlEsWnbC4zoYjZ15h1D8K+ldfiY6I1lyBynSQEHOwIWQnIwVKM/TGRq+WpvD0luxk4fKIlO7W75aFs90AOYj708vXKnqAdcXvORBLLjPLRmwO+BnFIPDFvyIlJ3Y7yNggvJ3Y5AySfU9Kx+JvEoFnPFdRPaytEwBbLRsSMeWdRpI9zaWx2rXw+NrsAxvpt8fpF35nXIjOf0f6x67465ALvouq3eNYXvXml5lw+8QkAbOmOQsACgCqqk48uCRuaa+H+BM0Sm6VwyyO0aNKXZIiwdYpHBOvBVTjJAwBkgVSQQqiqqjCqAAB2A2ArsoCiiigleOKE4hbsCcyxSKyg4zyyrK2O+NbD1GoY9K7/ABddQrHEJlZklcJlfs53DE9sEAg7Hb41m4oNXEQTpwluAM4GNbtq2PUHlpnpjHWs3iW8iKIJZUBB+q8qyF3GRoEXV9SkqVXVkYO1BqsYooA07PsRqkmkOTpXO+vGQAqsNj06jJrV4UgaQy3kgKvclSinqkCjEan9Y5ZyOxfHaovhlqZ2T6QnIsnkkZIMshW4U5xKPKQpHMdIydtuuwHpnD3ygO3yP+vofd2oNNLfEfDFurWeBxlZI2X4EjY/EHB+VMqx8YvBBbzSt0jjdz+ypP8AwoJ3wLxRtEdvKxZjCssDsd5ISBkH9eNmCn1BQ9zVdUo/BJBw+2EX9ptY0eInbLquGjY/dcZU/EHqBT/hHEUuYY5o86XUHB2IPdWHZgcgjsQaDZRRRQFFFZ+I3awxSSucLGjOx9yjJ/gKCdW4W64lIvtCwjXA/wAeYNv+JY1x/wB4alvAMDXIAlGkxtzJAVX2skRgjA8ozI5JG5fOTjJe+CbI29zJrGJbu3juJPfLrk5n5c2NfgBXFLpuVmMMJrm5kVWPRWzs+C26KkY6DfSARvQb+HzCLiDxhhouE5qgN9tQqSbY3OBERv8AfPaqmoXxZ4cS2gjuLVP6zbyo6yEklskRuJCTuGViDnpnI6YpyPFcJgjl8wMhKCMKWcSA4eMou+pCG1YzjBNA+eVR1YD4kD1/9D+Rqe43CXdbi1z9IiXodlljO/Ic9MnZlbqpwehIPFILybzKEgXylRJqdtvVVI0j2urEnO4BrnH4TV1/rMssznujyQqowBhViYH7K7sSdutBzsePx3cZMWoYbS6nZlON1cfZYE4K4Pb1zSLhMV5KZyJYy8MhUoAOWwOHC6wNSzINIJxj2ep3G/jvg3/bWDLa3QHXGY5R92Ze+xOH9oZNK/DuuZLuJj9E4jIgUoTvhQQsqtjDqSSNa5wAB1GAG+a4Nyv0ZFYSMCjiQOOWm6ksOhOnPQ+bI82+ar7eLQiqMkKoGT7hjepL+T6/dxPEVk0RPtzGLFGJOuAs27FCM532YfOxoOLoCMEAg9Qd68mivopJGuED2kOJWHJ50LtFHkc5N+TMXfQNATIDg5PSvW6kL3wFE0ZVJZRpH1AZtSQ4kSXCqMEqWjUEEk6cgEZoE9rxq8jLo1yVeIKzR3MEcjctlZg/MtmQAAI+cqSCp67ZpBdcSXrb2ko9UnkQn5NEcfnXdwngGkyyXJjmmmdWOEwqhBiNUDEny5JyTnLN06U9oJ9uJX/axj//ACh/y6W8U8RX0GjmQW0QckAtNLJgAZLMI4dlA6k4AqyrzzxLx95LuNY4PLBM0Tu7adbNGWMSgAjzKV0liuWwB1oNXF/C1/dDmC/SGXTpBhgGkxkg4YuzEkb4YacZPrSzjPBbWwaPko6zJEWmuQ+ZNBZQS2sNrywLYyuApAIFOPDvGJYEto5kU2zgRw3CuW1H/Z8xGGU1Dbqd8DvseL7mOSaFYQWuo5FBdVbSsZIMscjDYgoB5cHBKkjvQY+IRGCwkMoRrieTVCkZyGkVQFZWGNOoIWLZ8obBPra8LVhGNQ0k742OM742A3zntS/hnhe2gYOkQVtOMdl3DHSOgyQDt6CnVB9qZ8TSfSJoLFd9ZE1x7oI2B0n3yPpXHoH9K2eIOPrbaY0Xm3Mn6KIHGfV3P2Ix3Y/AAnArh4dsBArvK+u4mbVNJggEjICL92JACAPTc7k0DypvhI+i3s1t0jnBuIfc2QsyD9oo/wC23pVLUj/KJfC1S1ucZMV0m4z+jcMsnTtoLE/hoK6ivgNfaAqf8aZeKOAdbieOM/g1a5P/AA0eqCpjjdyp4lw+I49m4lH4lRUGP2ZHoNPiPEUltc9o5OW59I5cJn4CQREnsAaRz8LJe4iWR4ORNz4pE30iRCWzkFTu0oAILAYwBVlf2azxPE4ykilWHuIx+def6ZpxfwnKzR2ywu2SNbjJWRSrA+eMoenU4ztghUeF5GNiDITKoDaGc6jJEM6WYnqWXueoxmozgLtDP9LRBJAkEZuFXUSkkgy0qDozLEIgwGTo043GDV8S441uLaSNI2snTDncFNgUI7adOrYjtjOdi+sLGKBNEKLGmSdKgAZO5OBQdttOsiq6MGRgCrA5BB6EH0rtqYmsZLBzLbKZLZt5bZeqHqZbcfmWi79Vwdme8N4hHcRiSJw6N0I9RsQe4IOQQdwaDVS/jHBobpQJVyVOUcEq6N01I6+ZT7waYUUE0GvbTYg38I+0NKTqPVgcRy7Z3Gg7dDmt/CfEdvckpHJiUe1E4Mcg+MbgNjY74wexptS/i3BYLoATxJJp3UkbqfVW6qfeDQSn8o3iG4hAhi124fQouOWXBd206EIyEIGWLP2GACTtobxBcreNEQFiBYRJJE+qcImp2imDaNedXkK7hSR3xqfwtLHjkXbkK2pI7pfpKqwyMq7ESg7kZ1nGdqW2fB7m2lWRrY3Ii1mJIrgaUZ8hykc4XGQSBmRsAkDAoKvgnEDPHrZNB1EdyDjuCwBx8QNwaYVOnxTp/SWd5H6/U8zHziLCj+mlr356+421z/y6CiqUl8LPJdyzSSgwO8cgiRQCzRgaRI5zlAw1YABz1ONq0Hxran2RcP8Ahtbn/jHX1vFWxKWl42BneLlj85SoHzoIXhAWOUxSLzryKQyi3OVgtzK2sEno75IAwSBjbGM1feHeFfR4gZCGckuSRjzN52bB3B1E7dgB7yZXivGpL2WEQWsYkUktI0yEomMMjNCHXfIJXV9ntsaL9b2aTk/SC7AbRWyRxqijbMkkhYgdMFcHBbY4xQWvE+P29suqaVYxnA1ZBJzjAXqcnpgb1HXfjqS4YJbtHbRNtzpslzuMmOL7I3ADSYGSNjXzhPhiW0Yo1qLolMG4DrqYd1bnsXHybGAOhrPLFJaKY3E1tAwwqnkSxk4wEeXQzICce2Dn35wA77uyS0xomkjjlDG5u2USuxI2LuFGBjJDbouF2ArptBmRhaxTCNJtCtzVeMhGBkbSAWy41afa3JOBk5wWpltLJWkJVbtZEVIc5imOvSI1AABZQAwXADjON8igHCvoDQhWYQyByYvIFSXyMEQhdeknmHckjG2MUFtbnKg+74/61PXMK312yHeC2Rkb0M8i6SP2ImOffJ7q7uNcYYaLe1wbqVcrnzCKPoZpMHcDoFz5mwOmSGfB+GpbQrFHnSuck7lmJyzse7MxJJ7k0GHwXcmSzh1nLxgxP+OMmNv4qad1O+FfJLfRdAt0XUfqyokhPzkMlUVAV5t47JTiVtdAnFmIdYH3LiRoWJ+AANek1J33DUuru+gk3SWzhQ/AtOM/EHegrBXmfFWlguLi8t1Ms0s5hSH++jSIAgjf2JI5CrY6al+3mqjwHxN5rURzH+sWzGCf3um2v4MulvnU7cXRtJCGysltLNMoOwmtpCWdk38zqrDO4wVOx7hv4txKCOyt4FBmjlVOW4A0syunlwT7bHOE+W1PfCN0JLZdLa1RnRW9VRiq5zvnSBnO+c5pXewfRXNzAvPtZCJJ4F8xQncXMK+vdkHX2h5shvvGLhtUN3aFpkdQqiLU6sCS26qcaWBI1n2WCnoWoK2p/iXh9hIZ7OQW85OXBGY5vdKgx5sYxIPMNuo2L8GvtAgsfEy6xDdIbW4PRXOUc/4MuAr99tm9QKf1nvrKOdDHKiyIeqsAwPyNIhwW5td7OfWn/V7ks6/BJt5E/a1jboM5oKWvman08VpGQt3G9m2cZlwYyf1Zl8nybSfdST+UDiUDxsCVZ44TNCHmaKOXOVIRozl5VxsOxdfXIC8orzuy4rdokT88sqzx2qxOqZmIUCSR2xqWTOs4BwAm4OaseA3U0iEzx8tg2AMEZGATsSejFlz30570DOiiigKnvHcLNaMVUuEdHdBnLorAsNvQebHfTjvVDXwighrriCvCscGTJOnkCDOdhpcY2CA9WOANvTFUKJb8Ph1HCAkBm8zs7nYZO7uxPTqamOG2GiSRbKR4IlYRggLIXII1NqlVjoBLhVXC5U+tMF4LrYSyNJPIi6wXOcHSfZT9GrZK4CgZGR65Bh/StDskM7MThRy9OTjO5YjTt64NfLa8j4nbzwyRyRBl0SI+AwV1yGGCR3PzU1qtuHBSGC9xv08uxGQTkABQNPrvipLjUlo0oTzXU4Gnlw+cnGcK+HCgHGfrG9R3FBWM8HD7eJMHQgWOMKpdicYGABktgEk/EmoXxr4wFwqJbxys8MqySAqxTyqWVWaLV5w2g8vqeh2Nd1l4UnucG4LxQgZSBJZHdUJDBDI5HLJU6SqY9j2iCRVVFwJYIljjRVjGoFYwB5cE6sDHmyW9nOSQaBL4RvoBGXilMkr/AFkryBtZyCAWQebTuNK9MABRmsPFOMyWVxNKXZQSHWKVjy2UrvGJfYSYOvsljkEAdQK7puG5nWKM6HCvLErkkBgfNCdw6JIr6tHQaQcHByzi4kn0cSTRtIDp0RuoYtLnCooO2rWCOmBjsq5oNHAbwPxK8A2JhtmIPUH6wbjscaaqaivC/DzBxCUOQZntIpJiOhkaWXYZ30qAFHuUVa0BU8HCcUIJAMtouB68uRs4+AkH51Q1D+PS8F3w+7TpE0qyD70TKGf5qqM/7NB2+Ic8Pu1vx/Z5gsV4Pu42juPgudLH0IPam/i6LXaPIuC0OJ4z2zH58Z9GAK/BjTeeFZUKsA6OpBB3BUjBB9xFec3btw7/AKNkbNrcgpaysRmJScNA5PpqAQnbdQaBxfcLS1WO4totJjYFxHhC0ZOp00+y2x2G+4G+1bDw5oP6zw/S0cuHkt84STVvzIj0SQg5+63fBOqmMluCrfhIwQWB3AIxjYbYIA6dKQCxktJCbMlvO2uB3IjI6YjyoCNqYHygjJA6HICj4LxuK6DcskOhxJG40vG33XQ7j3HoRuCRvTKpkWkV/mTD293CSnMQjWh2OM9HjOx0sMHuAaE4zcWp03seuPO1zArFfdzYhl4z6sNS7ZyvQBTUV02l0kqh43V0PRlIYH4EV3UHGRAwIIBB6gjIPxBpBN4Ntc6oVa2fOQ0J0DUd9Wg5jLe8qTVDRQRa+FbmG4+kRyQXD7n69XjOojBcGI8sOV2LCLUR3pl/PN5H+lsGb328scn5CQxt/CqKigQN4rjX9JDdx/G3lb/dBhXz+mdn3lZfxRSr/BlFUFFBPr40syMiUt8I5SfyC1PeM/FMU0CRxLcnVNGCot7hOYoOWQFlUkADUQOoUjvVVx7jq2uhdLSSPnSikDZcamJY4AGVHqSQAKSWNhJLM1xMBzsNg6ciNQCvLjOCcY1EnqSzHuoUMljxSRlVI+Hzac6VErRQ+XGAVzJqzhfu74J9abQQcRIAAtLfYDUdc7FR0BCrEoIyehI36U9tLfTvkgZbCjpgnIJyMgj07ZNaqCbPhMS/2u4muv1C3Kj+HLi0hh7nLU8sbGOBAkUaRoOiooUD5CtFFAUUUgvvEgLtBaL9JuBswU4SM+s0uCF7eUZb0Wg6PF1pAE1zkadWwOWYyEaVESgai5AxpBHr13pb4F8PuhWaclnAYxh8kqHYkuceUyt9phsM4AAyWf8AC+ClX59w/OucY1YwsYPVIU30rsMkkse56AMnukGcsMjOR1O2CdhvtkfmKBLw9dXE7pvu29un5tK3/EVQ1N+E5ebLfTA5DXHLUj7sSKh/KTmD5VSUBSDxoumBZsZ5EqSn/swdMny5TPT+uq6t1kRkYZV1KsPUEYI/KgSeG5zEzWbnJjGqBj9u3Ps792TIQ/BT9qsvjGxjeSAzKskcoe2ZG3zrHMUjcb6ogNz3B7Un8Na7mAwFyl/w2Uxo7ZOpVOlS3do5IwA3v36gUzueKrdSWq+aN1kkEsf2kkWMgqSCMHD+VuhDAjqKDFa8Vk4SyxXbNLZEhY7o5JiJ6R3GOowRiX5Gq2dVKatRZSNWoMN+hGDkDT026HfPWuK24cFJPrFb2lIAGN+q9dDb7HO9TL8EueGktYg3Nod3s3bdB3Ns7Z2/w229CKDvvpJLORp49GjbnptgquTlCMHWED+vVVxtmq5GBAI3BGR8KluG8Tgv4nEbamxokicASIMdJUOlxv5iO+Ou9feE8Ua15cFxtGQFilJIONtKShtxjKqHOAWwCASNQa7rwtHraS3d7SVty0OArH1eI5RifUjV1wRXV/ON7b4E9uLlO8tts3xaBzn9xm69KpKKCO8Q+KIJrG55M7JOkTFUBMUofGEGhwGGXwM4xWDjM09ssKrNKlvawos7xPC8gkbSAZEmDFlC+Y4wx1bZ6VZcU4PBcrpnhjlHbWoOPeCdwfeKmb7+TqBpRNHLMjrjSHYzp5TldUcpOQp3G+x6YoH/AAl7kySCZQEHsEY33O4wxyCuk7gbkjpTWpzTxOIe1aXX7Mlsf4GUVyHHblf0nD5veYpIZB/mZGP7tBQ0VNyeMol2e3vU9SbScj95VK/xrkPGtn3dx8YZh/qlBhu4A3EZGcZKRx8vOdlJJJBJAGTrzjc6RkEDFUNjCGGogYzldw2SNhJkgHWR6+lQNn4nt3vLmWQkEsixfVy6hEuQNghIJfU423DD1qmg8XBl8treyN/9tIg+TSBVI99BT0VPHi16+OXY6M9TPOiY+UQkz+Yo+g38n6S6igUj2YItTD4STMR/4dA+llCjLEKB3JAH5mp2XxlC7aLRHvZP8EZQdvNO2Ixj4k+6u1fCFsxzOHum65uHaQZHcRnyDf0WnkKqAAoAXsBjH8KCc/me6u97yblRn/3e2Zhn3ST7Ow9yhAe+QcU+4fYRwII4Y1jReiqAB/Dv7600UHw15h464xMJha28siTyI0g0Ffq1BTMsrDIEahX6AFiNO2d6Pjfi0mVrWwQXF0PbbflQD70rDq3pGNz7qlF4YYJTamVprniChZpHAVmUOC5QA5WMRc1cDYELjrkhafydcONvw62Rs6jGHcnqWfzknPfLb1SV8VcbDoK+0BRRRQRHiG2e2vkuIhlpRjGQNcijzQ795YlGk9nhT1OezxPwP6dHFeWMnLuo8PE/QOBnMUg/eXOMruOmRVB4j4SLu3eLOljho3HVJVOpHHvVgDUjwDjhhEk7jSocpxCEb8icbG4Uf3Lgamx6hse3QPPCvG0uokeIMNhlH1KyMQCQ4OSdsHU2c5JFUi9N6jI+Fh3kELcuSKTEUgGoFCqzCNwD548vgA4wAMEGnPDOPZcQ3C8mc7KMnRJjqYXIGrofKQGHpjBIcPEHhSC7IkOqK4T9HPEdDr8SNmX9VsipniQvoEeO8i+mwNkc+3UBwpUD6yADqMe2mogE4HYeiUUE14J8UxX0ZVZVkmhwkuMjJx7YVgCA3w2OR2qlqV8TeEre5bWylJMgiWN+XLj7WHGMDAGdyMZ2zilEs3EuHhikqX0CLq0S+WYjfZHQYbpgahkn0FBUcU8TQW8nKcuWAUuVRmEau2lWkZRhQWzjPoT0BNb7PiEcpYRuGKnfHzGfeMg7jbY15Xf8eZpJlnhe1gvHhd55QWVY0Cho1eIMpDBcqzFR52z0wfR+BTWbZe1eJ9e5KOGyBnpvsMk7Dbc0DeiiigKKKKCM8RyfRbz6TIWWF40QyAZVdLMSJDkaR5gwYnHlYHcgF3b3gwHG5AGcH7OCSNwAME4HTOkjOxppNEHUqwBVgQQe4OxH5VKxeGLmMCOO5jMSjSnMjZnC4IwziQBsBiOg2A75JB8L0npg742x8CQSR7Lde+3Q11Q3quUCsGIA+0TnYamyOoCnvtkjpSn+i80moTXRCE7iFdJYbeVmkLeXAHQA++vnGeCcOhw8jraaRhikvJ1qNwJMEasHJBO4yd9zkNd5xOOMhpXC7YHMYKSuzZyQpBY9d8eT41pS5I3Gn0J658y4wAPZw53JBGc4brUjacbsgzCxtp+JSHYuAXQdNudOQgGw2TP8KVvwS8FyA5ThscqMVjtTr1tkFlZnGlZMAewACO504AXnGvFttZhRLJmVwNEMYLyOfRIx5j8TilT2t9xL9KW4faH/AGaMDPIPR2AxEuOykt7xTHwtwC3tQTDEQ7jU0jhmkbO/nkYkk7jv2NPLq4WJGeRgiKMszHAA9STQLrbhkNnCsMCCGPOMLnJJyc53ZmPc5zjJztU/4SWO9vZr9MtHGptoWJJDEMXkdBnGnJRAe+g1l8W38tyvKj1oJiEgRgUaUkDLHAysCqS5B3bRjYbNacF4YlrBHBH7MagD3+pPvJyfnQbaKKKAooooCoLxvYS2dwOJ2qBzgR3kROBJB2c9tabbnt12Bq9r46gggjIOxB9KDzW2mitZllt8vZzxYaLvAUcArpwWMa6zlBuuBjy+zc/RorqDEmmeN8NvjHqCuOmNiDnI23qE4vwd+G3Mc0WTDk6VyQCWGnlNgjEgGOWxIDbI24U084JEVhWfh5DxnPMtmOkZ76M/opfVTsT1wSWoNphu7M/Vk3lt9xiOcg/Uc4EqgY8rYbb2mO1NOF8ZhuMiJwWX2kIKuvudGAZfmK48H43FcghCVkTaSJxpdD6Mp37HBGx7E184rwKC5IaRMSL7MqEpIv4ZFwwHuzig3ysOmcE5A+OM/DtSWbiEOtLbmILiRdYi1FmI05JOk+z5cajgHp3pc15d2+ySx3sX2dZWKTpkAMPJLnB6Beh3yKWTeIITdyTPmN4bXlwwsAsmpzqkKavI/lSPAUnOk+tAyjW4gDLBLDyuYx0yxu5UsxLKGjdFwCemMDOM4rjYeHLLiMQnms4Q7FgHQYJAYqHVlw2+Mj/j1pP4V4MsizrblWRREFujG0JmJ1NKkmnGpgQhMgGctg9DXodjb8uNE2OlQuwCjYY2A2HwoJK48FrbqzwcQvLVFGTmUSooHU4nDED51g4bcXczFbTjVpcEDJDQxucep5bg499U3jqF34ddpErPI0DqqqCSSRgAAd6lrxpJbKdI2uZSoi1K9qYH5IkXmqpCrqJiDjSN/wA6DfHecXIYxy8LmC9SOcuPxYdgK5G643thOGb9PrLjf4eWkfEpLa4maLhsYVxZXKvoj5SupjURx4wNTB2HbKebpq3ZWnF4pZbF4yzLa20rz+Rhy/IihXBGz5DeXrsaDuuL3jCKzvJwqJF9tjz2C/EllA+dL14tdyq7ji9gEjXMnJh16Qdgd5DuTsPWvvguO4hnDXMOmPiCs7ZfmYnyZF1LoGjMRC9T+iXv11RcDmazniSPDxX7zRow0iRRMJwoJ2wckA9AQPSgVlEeKeSfifEZeRHzZIQn0QmPrkK0asV94YYxua2+GeCWS3Ijk4aI5njMqPM6XDEAgHWdTaW8y43OfXamrWs1/MWltntohbTQkSmMs5m0ZAEbMNKhDuepbauvh3hSGzW0mLQ280C4uJAABMCmllZmIONelgTnGOm9BZIgAAAAA6AVMcaTVfLv7Fv0yOjsQc5IOCUXp90its3iAscW0L3Hq+RHEPjI/UfgDVJ2fDmvpZLm4lZg55aJbnSvKQsBiRfrCC+puoU7ZGCDQUMHE+U3LhjM0u4KJpAUbYMrgaVwM9fMd8Ka+3sSwI13xCVW5XnCDaKLG4Kqd3k/WOTn2QucV2JxGG0VY0XLsDyreJfMwBO4XYBdx9YcD1Jqeg4U/F7lJbog2tu+pI0JMbSjtn/ahe7kYJ2UY1Fga+DraS5c8QuEaN5V028THJigJzk/4j7E+ihB2Oa6gUUBRRRQFFFFAUUUUHRe2iTRtHIodHBVlYZBB7EV5/NwmThs2qOTQrMAkz5KOOghvPRugS46+yDnGG9HrrmhV1KsAysMEEZBHoQe1BNEQX7aZFe2vYhtg6ZU6HVG42khJA9VPRhnaujinE7q2QpcJz0wfr4QQdO4HMiwSDkqMoTnc4AFdfFfDphA0q89uh1Iqtie2P3rd+rIP7tj02GoeSkV7xI6oHlK3lusw1Sxqxf7S6J7cDZwWU4UZJUnSoBoN1rxK2nnkdbhGUoiJImluTO7EBsHKrIdQ3KjcY+OC1DXDy2ZQOTM2PpEjSGNYljLuZY9LOGZ4gF1bebPTSNXie84a0BFtBHcOwUgQMIgA76EMkiY2MmwXDEnttkY7myIlMNu7mO3DQu6hIQA4DyQtLCDjAC+cxAg58+SaBn4aWGUQLAs1o7xasQykoDg+blvlSmxw5XcnB3qi+iX8Z8lxDOuNhNEUb5vEcf5BWPhniWKKJEa1ngijAjUrHzEUKMYzFllUAdXVab8O8RWtxtDcROfQOuf3c5oMJ4vep+ksNY9YJ0cn9mUR4/OuTeJ9Pt2l4vwhMn+6LVQUUEz/TCDO9veg++yuv8Al1zTxbEelvenP/0dwM/NkA/OqOign18QSt7FhdEdi3JQfPVJqH5Vy5/EJDtFbwD1eR5j+6iqP81PqUX/AImtITpkuIw/3AwZv3Fy38KDrj4VcMBzrxj6iGNIgf3tbfk1aLTgFvGdXLDv9+QmRv35CSPlWIeIJZf7PZzMOzzYt0/J8yf5K4GxvJRm5ukgQDLJbDG3cGeUZx71VD76DJ/KJxKNIo4GbBnlVWVQXblqDI31aeZgdIQgffrD9PkeIucWNuuC0sgVn0Z+yrKVQb9WJIGRpBFIOO8Vt7W5geyi5wZJohLh3DzHSR9cQzyEBSPJqO2KccN8HTX7rPxQkqDqS12Cg9frAmxwc7EsemSfZAcOBWf84Z5CvDYscyTuW512emFZvMsP63UgkAAV6FbwLGqoihUUAKoGAANgAB2rkigAAAADYAdh6CuVAUUUUBRRRQFFFFAUUUUBRRRQfHYAZJwB1Neblxe3Sy8kQyLcvEksTEyxSorhWuYmXQY3jDYJzs64Pm2vuLcPS5glgkzolRkbBwdLAqcH13qL414duIY57gzGWTkLBmGPlv8AR9al3bQTrmVA2kqBjJwN6DlxSCOV4zfQLLyJQ4uLUaxqAIAlRcypuc4GobDJrt8P8J58yT8y1liRZFMkI88/M2xOAAowNyN8tg+XGCum4hYwyRTcPEYS2ike4aAeXkhCFhkKjeQyaMKfMME4phdWKZtBNETxCdC0kluwgcaE1sSVIDKHKJhsglhnagfW3FrOCQ2olSOQHOh2IJzvkF926jcE+lbr3hcE4+tijlB+8qt/qKhbTjTSh4jKsoj1CSLiFuVIZSAV+kRDknBOD5SelaF4OsJz/N9xB3LWVx5M/wDZq6E/NKB+3g61yDGskOOghmmiH7iMF/MVyPhxh7N7eL+3G3/njJqeW7VG/wDaHEoj92a2yo/aNt/+1dp44o/+Mwj8cUQP+q0DweH5e9/d/L6OP/419HhvPtXd449DKF/3aqaQjjy//OYD+GKMn8gxrqbiSSN/b+Iyn7sFqVVv2vo+P84oKD+h9mAeZG0o78+WWUfMSuRXG34xYwZjt9DMDgpbR8wg/rcoED4tikY4YZD5eHTTdw9/cArn8BaRh+5TqLhF240vcJbRjolpGFIHpzJdQ/JB8qDo4p4gnRdRWGyjOwe6cMxPbTDEdyc9NYPTalKcLmvCDpklXORNejTGN85hs1xkjAwZQMe/oavhnhy3gbmLHql7yyEySH9tyWxudhtTagU8J4BHA3MJaacjBlkILY+6oAComw8qAD4nem1FFAUUUUBRRRQFFFFAUUUUBRRRQFFFFAUUUUGPiXDY54nhkXySAhsHSfiCNwffS7hXh8wSPM88t1No0I02gaUG+kCNVG5wS2MnA9BT2ighLvgM4sba1GRLNcCS5kUa1RtTXEjNnAKlwF365FbPDCzvfXbTyLL9HWOBGRDGCWAmclSzDVhoxkHsarsUBf40EZ4svJfpsESNchPo8ruLYIW1B41ViHBGMF/mRXTYSXlzJHayytbSR2qTTMiwmRnd3RVyysgCiPLYByW6gDez+hpzObpHM0aNXfRnVp+Gd6w8Y8Pw3LK78xJEBCyRSPE4U9V1IQSp9DQT3BeMTNdQQO6vg3iOwUDmcloQjkDo2JDkDbOaz8YeaS/uIgLt40SEqILhIFXUGznLKxJK9s9KoJPB9oyRJyyBDr0FZJEYayC5LqwZixAJJJyd65T+EbOQhnhDsEVNTM7EqudIYlstjJ3OTvQOoxsPh33/AI1yrjFGFAVRgAYA9AO1cqAooooCiiigKKKKAooooCiiigKKKKAooooCiiigKKKKAooooCiiigKKKKAooooCiiigKKKKAooooCiiigKKKKAooooP/9k=">
            <a:hlinkClick r:id="rId2"/>
          </p:cNvPr>
          <p:cNvSpPr>
            <a:spLocks noChangeAspect="1" noChangeArrowheads="1"/>
          </p:cNvSpPr>
          <p:nvPr/>
        </p:nvSpPr>
        <p:spPr bwMode="auto">
          <a:xfrm>
            <a:off x="206375" y="-1241425"/>
            <a:ext cx="285750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xQREhUUExQWFBQWFxwaFxgYGRgZIRwYIB8fGh4YGhoYHyggIBonHBoXJTEhJSkrLi4uHB8zODMsNygwLisBCgoKBQUFDgUFDisZExkrKysrKysrKysrKysrKysrKysrKysrKysrKysrKysrKysrKysrKysrKysrKysrKysrK//AABEIAOIA3wMBIgACEQEDEQH/xAAbAAADAQADAQAAAAAAAAAAAAAABQYEAgMHAf/EAE4QAAIBAwIEAwQGBQkEBwkAAAECAwAEERIhBRMxQQYiUTJhcYEUI0JScpEzYoKSoQcVFiQ0U2OisUOzwdMlVHODo7LRNURFVWR0lMLD/8QAFAEBAAAAAAAAAAAAAAAAAAAAAP/EABQRAQAAAAAAAAAAAAAAAAAAAAD/2gAMAwEAAhEDEQA/APcaKKKAooooCiiigKKKKAor5SS98VW8bmNWaeUdY4FMrD8WjZP2iKB5RUpd8bvNJflQWcYGS9zJrIHXJSI6QMDqZKR8Nmv70s6Tyyw5xHImi0icdyMrJM2D0YYUjoTQej18JqITwK7551w5ydwHnk/zTSsPyUVxl/kusju7TH3lwv8A5VFBcg19rzS98D8IhGXunh3xn6Vo37d67rTwXETqteMXq+gFykq/usN6D0WioQcG41B+iv4LkelxDpJ92qM0P4yvbX+38OkCDrNatzkx6lPbUfGgu6KReHvF9nfj+rzo7d0PlcfFGw38Ke0BRRRQFFFFAUUUUBRRRQFFFFAUUUUBRRXTeXSQo0kjKiIMszEAAepJoO6kHEvE6pIYLdDdXI6xxkYT0M0h8sY36HzEdAaR8b4nc3keIddtBKRHCfZlnZvtAHeKEKCxPtlQcae9L4a8Pw2ECwwjYbsx3Z3PV3J3LE/+lAuHh+e53vpyV/6vAWjjHudwdcnzIX9Wu/id3Bw2DEUAAyFiihRRrkOQI1VR1JG5O2MnOxp5O2FPr8vz32qNuZDJxFvuWcIYAYB50hffBwA2lcZJ6SHpnNB0cJ4Cb2WRr9izwsAIVJVEBXPk7lTllLbFtJzt5RdRRhVCqAFAAAGwAHQAeledzzzQyR3HMWJrhRMVYFUZY1ZjCxUHMhR3JONyoIB0mr6xuDJEjupjZlDFCQSpIyVJG21Bi4/xVoAiRIJJ5m0RITgZxku5GcIoGSfgOpFQfGry4i/nFbmUzW5VY3wp+odoQVmVckiIvsR9k4bPWrO5IHEoSw9q2lVD+sHjZlHvKjPwU12eIbmG0ikmMPNeYpHoULqmY+RE82x2J67AZNBFW9hYSTxG8itkgks4pLYOEjRnbU057KZMco+oGT61jniSWK2iVXeIzXLJLHDHPIbWM6YyOYjEpl1AYAkhVxnNX/D7+2uImDRiIQYEkUyKvKwMjIOV046MpKnGxrNxngFvxIQyxXDxtEfJNbSAeXIJTK5BXKjb3UEdC0sVgbq0meMpclI1OofSE1csRGFyVjmMuR7IPl6LnansfFzxALfx8lsElh2VSA0jxgsVjyyjWCy77kU4k8PRGSF/ZSBpHWMABTK+cyttkuNUnuy5NR/EmubUteCWKS7un5It8B1CDJVEdRqHLQvI+QQ3m2GRQdviXwbYvpu0QaHfU8kR6B/9sjKdvNpJPTBJ99CrxLhm6SfzhabY1auYi+pfzMQB3w3wUVq4DFHbJEiSPLbXBMMusFdNwc5kCnGlZGyCg2BK4Ay1NYY2sGiUyPNDIwjGoKCjBSQfKACulcHvkDGcmg1cC8SwXeFU6JNOrlvgMV++uCVdNx50JHvp1Uf4i4BEo56Rl4s65I48hlJ63FuV8ySjJyFxrBbqevba8ae1VTcuJ7RgDHeLjYHpzwuwHT60eU9wvcKuiuKsCMjcHoa5UBRRRQFFFFAUUUUBRRXCWQKpZiAoGSTsAB1JPpQdHE+IR28TSysERBkk/kAB3JOAAOpNILPhsl863F4hWJSGgtT0X0lnHRpe4XcLt1O9Z/D8o4rIL1sm1jci0jIxqK5U3Lg/azqCDsN+p2sKBGDzOIkdre3BH4pmO/x0w4+Zp7SCwGOJXWftW9sR78NOD/qPzp/QZryXAxgkn0XV3Az6bZz/AKZqb4dKv067XHmZIZOp6YkQnO5A8pHTO/annFGxjIyCD36gbkYwQdu2PX0qCvrRC0l3cKZjayslwp1HFqyqdaLtjQ3nyBnyyAb7AN1hpaWGASC6RZCOUyKyRourS6tpyNOCA2ScaQeoNaeJ8Ij4hdzJcSGSONcJCGAXSyAF9SYfVrWRTv6fNzwnisdxC8dspiZIhylddHkIIicD+7ONu+24FRlnxCK3UraQBL/CLNrBJOl2RgzDAZyUIU7nzqSMHcKWzs2vLGIauXcW7Yjk9oCaPKau2pGGoMPQsOozWK+lgvJYVvw0LxFlNuThea2FW4SQEEp1COMYLjOlujjwJPzLNGAYAvJjUMHSZGI+WCKzeLkhuytoUEjakLNj9EMg5DjBWQjpg5AOfQEF3iDgMVsLc6JJLc3QkuyxeZmARhGXzljGknLOOgxk96V8UuY83M9rmG2k+ixGRQY1klMwBdOnsoQpcbHOMnTtxuri7t5njWeeFUjZ8ThJ1WFdsrJA2pcjOnmIzE49rBrnNxq5lkhblGeAnlvAXiwxIBOpboRPqHlIGgdTnqKB3/KUytZpKCjxxXEZkDMRGyMeUwkK9UHMDH8NZuFcRiFo6wS2p0Ps1rGURFOFwpJKtIN98+mw60zsp2jUpFwp41Y5ZQbRVJ9SFk9w7V18S4bd3jxlkitkjORl2lJ9xjXTHthSMsw91By43aIi2tlD7bTRyfeblxOsjysTvuVA1HqzCnnGuHfSItGrQQysrYzhlIIyNsg4wR6E0kaWOwkEcaPc3Uy6pHdhqKr9qR8YUe1pUAD2sAVnu+LX0SvLKbaNFBYR6HY4G5BkEgyR0yFxkdOlAw8J8TZ+bBIpWWByjgbqD7QIPXDKysM9jjfBrnwKMRS3FocFFxLEvYQy5ymPQSLLt6ECsPDH/rs7MMajHJnqAhhVB2Pm1Kw7bDruAduv/pTA6izBf3ZlOj89Mn5GgyPC3C/NGC9h1aMZLW/60fcwjun2R7O21U8EyuquhDKwBVgcgg7ggjtXPFSjsOFyr2sZ5NOP7iZztj/Bdv3WI7NsFZRRRQFFFFAUUUUBUD4w4kLq5SxV1WCN0a9YkAYONFuSdvOxjyudwwHc1U+JeKG2gLINUrERwp96VzpQHHbJyT2AJ7V5/ZcPRVaEFmf6akssx6SMr6FJJA1ZlDEBSQOWehAFBYeBP7Hb7AHlAnH3jgkgDYb527bVS1MeBDi3EbHLwl48MTqGlyvRhqCnSMZJyMGqegn+NtyLu2uOiNm3l93MIMTH4SLp/wC8qgrHxawW4hkhfIWRSuR1B7MPRgcEH1ArD4Y4k8qNFPgXMB0TDoGP2ZVz9h1ww64OV6qaDfxCNWA1HbOMbYOfcQcnuBUPeBpb1Y3UiJ40ZiFd1flknlOQML5nzjbcdK9BZQRg7g0sFgFbOvO69hkYwCMRgHB3PuLHbFBEo/8ANd9CWkJs3R0HVjCpw4BxtyAdwfsA4J04w/sPCMRuZLppOZrlEsWnbC4zoYjZ15h1D8K+ldfiY6I1lyBynSQEHOwIWQnIwVKM/TGRq+WpvD0luxk4fKIlO7W75aFs90AOYj708vXKnqAdcXvORBLLjPLRmwO+BnFIPDFvyIlJ3Y7yNggvJ3Y5AySfU9Kx+JvEoFnPFdRPaytEwBbLRsSMeWdRpI9zaWx2rXw+NrsAxvpt8fpF35nXIjOf0f6x67465ALvouq3eNYXvXml5lw+8QkAbOmOQsACgCqqk48uCRuaa+H+BM0Sm6VwyyO0aNKXZIiwdYpHBOvBVTjJAwBkgVSQQqiqqjCqAAB2A2ArsoCiiigleOKE4hbsCcyxSKyg4zyyrK2O+NbD1GoY9K7/ABddQrHEJlZklcJlfs53DE9sEAg7Hb41m4oNXEQTpwluAM4GNbtq2PUHlpnpjHWs3iW8iKIJZUBB+q8qyF3GRoEXV9SkqVXVkYO1BqsYooA07PsRqkmkOTpXO+vGQAqsNj06jJrV4UgaQy3kgKvclSinqkCjEan9Y5ZyOxfHaovhlqZ2T6QnIsnkkZIMshW4U5xKPKQpHMdIydtuuwHpnD3ygO3yP+vofd2oNNLfEfDFurWeBxlZI2X4EjY/EHB+VMqx8YvBBbzSt0jjdz+ypP8AwoJ3wLxRtEdvKxZjCssDsd5ISBkH9eNmCn1BQ9zVdUo/BJBw+2EX9ptY0eInbLquGjY/dcZU/EHqBT/hHEUuYY5o86XUHB2IPdWHZgcgjsQaDZRRRQFFFZ+I3awxSSucLGjOx9yjJ/gKCdW4W64lIvtCwjXA/wAeYNv+JY1x/wB4alvAMDXIAlGkxtzJAVX2skRgjA8ozI5JG5fOTjJe+CbI29zJrGJbu3juJPfLrk5n5c2NfgBXFLpuVmMMJrm5kVWPRWzs+C26KkY6DfSARvQb+HzCLiDxhhouE5qgN9tQqSbY3OBERv8AfPaqmoXxZ4cS2gjuLVP6zbyo6yEklskRuJCTuGViDnpnI6YpyPFcJgjl8wMhKCMKWcSA4eMou+pCG1YzjBNA+eVR1YD4kD1/9D+Rqe43CXdbi1z9IiXodlljO/Ic9MnZlbqpwehIPFILybzKEgXylRJqdtvVVI0j2urEnO4BrnH4TV1/rMssznujyQqowBhViYH7K7sSdutBzsePx3cZMWoYbS6nZlON1cfZYE4K4Pb1zSLhMV5KZyJYy8MhUoAOWwOHC6wNSzINIJxj2ep3G/jvg3/bWDLa3QHXGY5R92Ze+xOH9oZNK/DuuZLuJj9E4jIgUoTvhQQsqtjDqSSNa5wAB1GAG+a4Nyv0ZFYSMCjiQOOWm6ksOhOnPQ+bI82+ar7eLQiqMkKoGT7hjepL+T6/dxPEVk0RPtzGLFGJOuAs27FCM532YfOxoOLoCMEAg9Qd68mivopJGuED2kOJWHJ50LtFHkc5N+TMXfQNATIDg5PSvW6kL3wFE0ZVJZRpH1AZtSQ4kSXCqMEqWjUEEk6cgEZoE9rxq8jLo1yVeIKzR3MEcjctlZg/MtmQAAI+cqSCp67ZpBdcSXrb2ko9UnkQn5NEcfnXdwngGkyyXJjmmmdWOEwqhBiNUDEny5JyTnLN06U9oJ9uJX/axj//ACh/y6W8U8RX0GjmQW0QckAtNLJgAZLMI4dlA6k4AqyrzzxLx95LuNY4PLBM0Tu7adbNGWMSgAjzKV0liuWwB1oNXF/C1/dDmC/SGXTpBhgGkxkg4YuzEkb4YacZPrSzjPBbWwaPko6zJEWmuQ+ZNBZQS2sNrywLYyuApAIFOPDvGJYEto5kU2zgRw3CuW1H/Z8xGGU1Dbqd8DvseL7mOSaFYQWuo5FBdVbSsZIMscjDYgoB5cHBKkjvQY+IRGCwkMoRrieTVCkZyGkVQFZWGNOoIWLZ8obBPra8LVhGNQ0k742OM742A3zntS/hnhe2gYOkQVtOMdl3DHSOgyQDt6CnVB9qZ8TSfSJoLFd9ZE1x7oI2B0n3yPpXHoH9K2eIOPrbaY0Xm3Mn6KIHGfV3P2Ix3Y/AAnArh4dsBArvK+u4mbVNJggEjICL92JACAPTc7k0DypvhI+i3s1t0jnBuIfc2QsyD9oo/wC23pVLUj/KJfC1S1ucZMV0m4z+jcMsnTtoLE/hoK6ivgNfaAqf8aZeKOAdbieOM/g1a5P/AA0eqCpjjdyp4lw+I49m4lH4lRUGP2ZHoNPiPEUltc9o5OW59I5cJn4CQREnsAaRz8LJe4iWR4ORNz4pE30iRCWzkFTu0oAILAYwBVlf2azxPE4ykilWHuIx+def6ZpxfwnKzR2ywu2SNbjJWRSrA+eMoenU4ztghUeF5GNiDITKoDaGc6jJEM6WYnqWXueoxmozgLtDP9LRBJAkEZuFXUSkkgy0qDozLEIgwGTo043GDV8S441uLaSNI2snTDncFNgUI7adOrYjtjOdi+sLGKBNEKLGmSdKgAZO5OBQdttOsiq6MGRgCrA5BB6EH0rtqYmsZLBzLbKZLZt5bZeqHqZbcfmWi79Vwdme8N4hHcRiSJw6N0I9RsQe4IOQQdwaDVS/jHBobpQJVyVOUcEq6N01I6+ZT7waYUUE0GvbTYg38I+0NKTqPVgcRy7Z3Gg7dDmt/CfEdvckpHJiUe1E4Mcg+MbgNjY74wexptS/i3BYLoATxJJp3UkbqfVW6qfeDQSn8o3iG4hAhi124fQouOWXBd206EIyEIGWLP2GACTtobxBcreNEQFiBYRJJE+qcImp2imDaNedXkK7hSR3xqfwtLHjkXbkK2pI7pfpKqwyMq7ESg7kZ1nGdqW2fB7m2lWRrY3Ii1mJIrgaUZ8hykc4XGQSBmRsAkDAoKvgnEDPHrZNB1EdyDjuCwBx8QNwaYVOnxTp/SWd5H6/U8zHziLCj+mlr356+421z/y6CiqUl8LPJdyzSSgwO8cgiRQCzRgaRI5zlAw1YABz1ONq0Hxran2RcP8Ahtbn/jHX1vFWxKWl42BneLlj85SoHzoIXhAWOUxSLzryKQyi3OVgtzK2sEno75IAwSBjbGM1feHeFfR4gZCGckuSRjzN52bB3B1E7dgB7yZXivGpL2WEQWsYkUktI0yEomMMjNCHXfIJXV9ntsaL9b2aTk/SC7AbRWyRxqijbMkkhYgdMFcHBbY4xQWvE+P29suqaVYxnA1ZBJzjAXqcnpgb1HXfjqS4YJbtHbRNtzpslzuMmOL7I3ADSYGSNjXzhPhiW0Yo1qLolMG4DrqYd1bnsXHybGAOhrPLFJaKY3E1tAwwqnkSxk4wEeXQzICce2Dn35wA77uyS0xomkjjlDG5u2USuxI2LuFGBjJDbouF2ArptBmRhaxTCNJtCtzVeMhGBkbSAWy41afa3JOBk5wWpltLJWkJVbtZEVIc5imOvSI1AABZQAwXADjON8igHCvoDQhWYQyByYvIFSXyMEQhdeknmHckjG2MUFtbnKg+74/61PXMK312yHeC2Rkb0M8i6SP2ImOffJ7q7uNcYYaLe1wbqVcrnzCKPoZpMHcDoFz5mwOmSGfB+GpbQrFHnSuck7lmJyzse7MxJJ7k0GHwXcmSzh1nLxgxP+OMmNv4qad1O+FfJLfRdAt0XUfqyokhPzkMlUVAV5t47JTiVtdAnFmIdYH3LiRoWJ+AANek1J33DUuru+gk3SWzhQ/AtOM/EHegrBXmfFWlguLi8t1Ms0s5hSH++jSIAgjf2JI5CrY6al+3mqjwHxN5rURzH+sWzGCf3um2v4MulvnU7cXRtJCGysltLNMoOwmtpCWdk38zqrDO4wVOx7hv4txKCOyt4FBmjlVOW4A0syunlwT7bHOE+W1PfCN0JLZdLa1RnRW9VRiq5zvnSBnO+c5pXewfRXNzAvPtZCJJ4F8xQncXMK+vdkHX2h5shvvGLhtUN3aFpkdQqiLU6sCS26qcaWBI1n2WCnoWoK2p/iXh9hIZ7OQW85OXBGY5vdKgx5sYxIPMNuo2L8GvtAgsfEy6xDdIbW4PRXOUc/4MuAr99tm9QKf1nvrKOdDHKiyIeqsAwPyNIhwW5td7OfWn/V7ks6/BJt5E/a1jboM5oKWvman08VpGQt3G9m2cZlwYyf1Zl8nybSfdST+UDiUDxsCVZ44TNCHmaKOXOVIRozl5VxsOxdfXIC8orzuy4rdokT88sqzx2qxOqZmIUCSR2xqWTOs4BwAm4OaseA3U0iEzx8tg2AMEZGATsSejFlz30570DOiiigKnvHcLNaMVUuEdHdBnLorAsNvQebHfTjvVDXwighrriCvCscGTJOnkCDOdhpcY2CA9WOANvTFUKJb8Ph1HCAkBm8zs7nYZO7uxPTqamOG2GiSRbKR4IlYRggLIXII1NqlVjoBLhVXC5U+tMF4LrYSyNJPIi6wXOcHSfZT9GrZK4CgZGR65Bh/StDskM7MThRy9OTjO5YjTt64NfLa8j4nbzwyRyRBl0SI+AwV1yGGCR3PzU1qtuHBSGC9xv08uxGQTkABQNPrvipLjUlo0oTzXU4Gnlw+cnGcK+HCgHGfrG9R3FBWM8HD7eJMHQgWOMKpdicYGABktgEk/EmoXxr4wFwqJbxys8MqySAqxTyqWVWaLV5w2g8vqeh2Nd1l4UnucG4LxQgZSBJZHdUJDBDI5HLJU6SqY9j2iCRVVFwJYIljjRVjGoFYwB5cE6sDHmyW9nOSQaBL4RvoBGXilMkr/AFkryBtZyCAWQebTuNK9MABRmsPFOMyWVxNKXZQSHWKVjy2UrvGJfYSYOvsljkEAdQK7puG5nWKM6HCvLErkkBgfNCdw6JIr6tHQaQcHByzi4kn0cSTRtIDp0RuoYtLnCooO2rWCOmBjsq5oNHAbwPxK8A2JhtmIPUH6wbjscaaqaivC/DzBxCUOQZntIpJiOhkaWXYZ30qAFHuUVa0BU8HCcUIJAMtouB68uRs4+AkH51Q1D+PS8F3w+7TpE0qyD70TKGf5qqM/7NB2+Ic8Pu1vx/Z5gsV4Pu42juPgudLH0IPam/i6LXaPIuC0OJ4z2zH58Z9GAK/BjTeeFZUKsA6OpBB3BUjBB9xFec3btw7/AKNkbNrcgpaysRmJScNA5PpqAQnbdQaBxfcLS1WO4totJjYFxHhC0ZOp00+y2x2G+4G+1bDw5oP6zw/S0cuHkt84STVvzIj0SQg5+63fBOqmMluCrfhIwQWB3AIxjYbYIA6dKQCxktJCbMlvO2uB3IjI6YjyoCNqYHygjJA6HICj4LxuK6DcskOhxJG40vG33XQ7j3HoRuCRvTKpkWkV/mTD293CSnMQjWh2OM9HjOx0sMHuAaE4zcWp03seuPO1zArFfdzYhl4z6sNS7ZyvQBTUV02l0kqh43V0PRlIYH4EV3UHGRAwIIBB6gjIPxBpBN4Ntc6oVa2fOQ0J0DUd9Wg5jLe8qTVDRQRa+FbmG4+kRyQXD7n69XjOojBcGI8sOV2LCLUR3pl/PN5H+lsGb328scn5CQxt/CqKigQN4rjX9JDdx/G3lb/dBhXz+mdn3lZfxRSr/BlFUFFBPr40syMiUt8I5SfyC1PeM/FMU0CRxLcnVNGCot7hOYoOWQFlUkADUQOoUjvVVx7jq2uhdLSSPnSikDZcamJY4AGVHqSQAKSWNhJLM1xMBzsNg6ciNQCvLjOCcY1EnqSzHuoUMljxSRlVI+Hzac6VErRQ+XGAVzJqzhfu74J9abQQcRIAAtLfYDUdc7FR0BCrEoIyehI36U9tLfTvkgZbCjpgnIJyMgj07ZNaqCbPhMS/2u4muv1C3Kj+HLi0hh7nLU8sbGOBAkUaRoOiooUD5CtFFAUUUgvvEgLtBaL9JuBswU4SM+s0uCF7eUZb0Wg6PF1pAE1zkadWwOWYyEaVESgai5AxpBHr13pb4F8PuhWaclnAYxh8kqHYkuceUyt9phsM4AAyWf8AC+ClX59w/OucY1YwsYPVIU30rsMkkse56AMnukGcsMjOR1O2CdhvtkfmKBLw9dXE7pvu29un5tK3/EVQ1N+E5ebLfTA5DXHLUj7sSKh/KTmD5VSUBSDxoumBZsZ5EqSn/swdMny5TPT+uq6t1kRkYZV1KsPUEYI/KgSeG5zEzWbnJjGqBj9u3Ps792TIQ/BT9qsvjGxjeSAzKskcoe2ZG3zrHMUjcb6ogNz3B7Un8Na7mAwFyl/w2Uxo7ZOpVOlS3do5IwA3v36gUzueKrdSWq+aN1kkEsf2kkWMgqSCMHD+VuhDAjqKDFa8Vk4SyxXbNLZEhY7o5JiJ6R3GOowRiX5Gq2dVKatRZSNWoMN+hGDkDT026HfPWuK24cFJPrFb2lIAGN+q9dDb7HO9TL8EueGktYg3Nod3s3bdB3Ns7Z2/w229CKDvvpJLORp49GjbnptgquTlCMHWED+vVVxtmq5GBAI3BGR8KluG8Tgv4nEbamxokicASIMdJUOlxv5iO+Ou9feE8Ua15cFxtGQFilJIONtKShtxjKqHOAWwCASNQa7rwtHraS3d7SVty0OArH1eI5RifUjV1wRXV/ON7b4E9uLlO8tts3xaBzn9xm69KpKKCO8Q+KIJrG55M7JOkTFUBMUofGEGhwGGXwM4xWDjM09ssKrNKlvawos7xPC8gkbSAZEmDFlC+Y4wx1bZ6VZcU4PBcrpnhjlHbWoOPeCdwfeKmb7+TqBpRNHLMjrjSHYzp5TldUcpOQp3G+x6YoH/AAl7kySCZQEHsEY33O4wxyCuk7gbkjpTWpzTxOIe1aXX7Mlsf4GUVyHHblf0nD5veYpIZB/mZGP7tBQ0VNyeMol2e3vU9SbScj95VK/xrkPGtn3dx8YZh/qlBhu4A3EZGcZKRx8vOdlJJJBJAGTrzjc6RkEDFUNjCGGogYzldw2SNhJkgHWR6+lQNn4nt3vLmWQkEsixfVy6hEuQNghIJfU423DD1qmg8XBl8treyN/9tIg+TSBVI99BT0VPHi16+OXY6M9TPOiY+UQkz+Yo+g38n6S6igUj2YItTD4STMR/4dA+llCjLEKB3JAH5mp2XxlC7aLRHvZP8EZQdvNO2Ixj4k+6u1fCFsxzOHum65uHaQZHcRnyDf0WnkKqAAoAXsBjH8KCc/me6u97yblRn/3e2Zhn3ST7Ow9yhAe+QcU+4fYRwII4Y1jReiqAB/Dv7600UHw15h464xMJha28siTyI0g0Ffq1BTMsrDIEahX6AFiNO2d6Pjfi0mVrWwQXF0PbbflQD70rDq3pGNz7qlF4YYJTamVprniChZpHAVmUOC5QA5WMRc1cDYELjrkhafydcONvw62Rs6jGHcnqWfzknPfLb1SV8VcbDoK+0BRRRQRHiG2e2vkuIhlpRjGQNcijzQ795YlGk9nhT1OezxPwP6dHFeWMnLuo8PE/QOBnMUg/eXOMruOmRVB4j4SLu3eLOljho3HVJVOpHHvVgDUjwDjhhEk7jSocpxCEb8icbG4Uf3Lgamx6hse3QPPCvG0uokeIMNhlH1KyMQCQ4OSdsHU2c5JFUi9N6jI+Fh3kELcuSKTEUgGoFCqzCNwD548vgA4wAMEGnPDOPZcQ3C8mc7KMnRJjqYXIGrofKQGHpjBIcPEHhSC7IkOqK4T9HPEdDr8SNmX9VsipniQvoEeO8i+mwNkc+3UBwpUD6yADqMe2mogE4HYeiUUE14J8UxX0ZVZVkmhwkuMjJx7YVgCA3w2OR2qlqV8TeEre5bWylJMgiWN+XLj7WHGMDAGdyMZ2zilEs3EuHhikqX0CLq0S+WYjfZHQYbpgahkn0FBUcU8TQW8nKcuWAUuVRmEau2lWkZRhQWzjPoT0BNb7PiEcpYRuGKnfHzGfeMg7jbY15Xf8eZpJlnhe1gvHhd55QWVY0Cho1eIMpDBcqzFR52z0wfR+BTWbZe1eJ9e5KOGyBnpvsMk7Dbc0DeiiigKKKKCM8RyfRbz6TIWWF40QyAZVdLMSJDkaR5gwYnHlYHcgF3b3gwHG5AGcH7OCSNwAME4HTOkjOxppNEHUqwBVgQQe4OxH5VKxeGLmMCOO5jMSjSnMjZnC4IwziQBsBiOg2A75JB8L0npg742x8CQSR7Lde+3Q11Q3quUCsGIA+0TnYamyOoCnvtkjpSn+i80moTXRCE7iFdJYbeVmkLeXAHQA++vnGeCcOhw8jraaRhikvJ1qNwJMEasHJBO4yd9zkNd5xOOMhpXC7YHMYKSuzZyQpBY9d8eT41pS5I3Gn0J658y4wAPZw53JBGc4brUjacbsgzCxtp+JSHYuAXQdNudOQgGw2TP8KVvwS8FyA5ThscqMVjtTr1tkFlZnGlZMAewACO504AXnGvFttZhRLJmVwNEMYLyOfRIx5j8TilT2t9xL9KW4faH/AGaMDPIPR2AxEuOykt7xTHwtwC3tQTDEQ7jU0jhmkbO/nkYkk7jv2NPLq4WJGeRgiKMszHAA9STQLrbhkNnCsMCCGPOMLnJJyc53ZmPc5zjJztU/4SWO9vZr9MtHGptoWJJDEMXkdBnGnJRAe+g1l8W38tyvKj1oJiEgRgUaUkDLHAysCqS5B3bRjYbNacF4YlrBHBH7MagD3+pPvJyfnQbaKKKAooooCoLxvYS2dwOJ2qBzgR3kROBJB2c9tabbnt12Bq9r46gggjIOxB9KDzW2mitZllt8vZzxYaLvAUcArpwWMa6zlBuuBjy+zc/RorqDEmmeN8NvjHqCuOmNiDnI23qE4vwd+G3Mc0WTDk6VyQCWGnlNgjEgGOWxIDbI24U084JEVhWfh5DxnPMtmOkZ76M/opfVTsT1wSWoNphu7M/Vk3lt9xiOcg/Uc4EqgY8rYbb2mO1NOF8ZhuMiJwWX2kIKuvudGAZfmK48H43FcghCVkTaSJxpdD6Mp37HBGx7E184rwKC5IaRMSL7MqEpIv4ZFwwHuzig3ysOmcE5A+OM/DtSWbiEOtLbmILiRdYi1FmI05JOk+z5cajgHp3pc15d2+ySx3sX2dZWKTpkAMPJLnB6Beh3yKWTeIITdyTPmN4bXlwwsAsmpzqkKavI/lSPAUnOk+tAyjW4gDLBLDyuYx0yxu5UsxLKGjdFwCemMDOM4rjYeHLLiMQnms4Q7FgHQYJAYqHVlw2+Mj/j1pP4V4MsizrblWRREFujG0JmJ1NKkmnGpgQhMgGctg9DXodjb8uNE2OlQuwCjYY2A2HwoJK48FrbqzwcQvLVFGTmUSooHU4nDED51g4bcXczFbTjVpcEDJDQxucep5bg499U3jqF34ddpErPI0DqqqCSSRgAAd6lrxpJbKdI2uZSoi1K9qYH5IkXmqpCrqJiDjSN/wA6DfHecXIYxy8LmC9SOcuPxYdgK5G643thOGb9PrLjf4eWkfEpLa4maLhsYVxZXKvoj5SupjURx4wNTB2HbKebpq3ZWnF4pZbF4yzLa20rz+Rhy/IihXBGz5DeXrsaDuuL3jCKzvJwqJF9tjz2C/EllA+dL14tdyq7ji9gEjXMnJh16Qdgd5DuTsPWvvguO4hnDXMOmPiCs7ZfmYnyZF1LoGjMRC9T+iXv11RcDmazniSPDxX7zRow0iRRMJwoJ2wckA9AQPSgVlEeKeSfifEZeRHzZIQn0QmPrkK0asV94YYxua2+GeCWS3Ijk4aI5njMqPM6XDEAgHWdTaW8y43OfXamrWs1/MWltntohbTQkSmMs5m0ZAEbMNKhDuepbauvh3hSGzW0mLQ280C4uJAABMCmllZmIONelgTnGOm9BZIgAAAAA6AVMcaTVfLv7Fv0yOjsQc5IOCUXp90its3iAscW0L3Hq+RHEPjI/UfgDVJ2fDmvpZLm4lZg55aJbnSvKQsBiRfrCC+puoU7ZGCDQUMHE+U3LhjM0u4KJpAUbYMrgaVwM9fMd8Ka+3sSwI13xCVW5XnCDaKLG4Kqd3k/WOTn2QucV2JxGG0VY0XLsDyreJfMwBO4XYBdx9YcD1Jqeg4U/F7lJbog2tu+pI0JMbSjtn/ahe7kYJ2UY1Fga+DraS5c8QuEaN5V028THJigJzk/4j7E+ihB2Oa6gUUBRRRQFFFFAUUUUHRe2iTRtHIodHBVlYZBB7EV5/NwmThs2qOTQrMAkz5KOOghvPRugS46+yDnGG9HrrmhV1KsAysMEEZBHoQe1BNEQX7aZFe2vYhtg6ZU6HVG42khJA9VPRhnaujinE7q2QpcJz0wfr4QQdO4HMiwSDkqMoTnc4AFdfFfDphA0q89uh1Iqtie2P3rd+rIP7tj02GoeSkV7xI6oHlK3lusw1Sxqxf7S6J7cDZwWU4UZJUnSoBoN1rxK2nnkdbhGUoiJImluTO7EBsHKrIdQ3KjcY+OC1DXDy2ZQOTM2PpEjSGNYljLuZY9LOGZ4gF1bebPTSNXie84a0BFtBHcOwUgQMIgA76EMkiY2MmwXDEnttkY7myIlMNu7mO3DQu6hIQA4DyQtLCDjAC+cxAg58+SaBn4aWGUQLAs1o7xasQykoDg+blvlSmxw5XcnB3qi+iX8Z8lxDOuNhNEUb5vEcf5BWPhniWKKJEa1ngijAjUrHzEUKMYzFllUAdXVab8O8RWtxtDcROfQOuf3c5oMJ4vep+ksNY9YJ0cn9mUR4/OuTeJ9Pt2l4vwhMn+6LVQUUEz/TCDO9veg++yuv8Al1zTxbEelvenP/0dwM/NkA/OqOign18QSt7FhdEdi3JQfPVJqH5Vy5/EJDtFbwD1eR5j+6iqP81PqUX/AImtITpkuIw/3AwZv3Fy38KDrj4VcMBzrxj6iGNIgf3tbfk1aLTgFvGdXLDv9+QmRv35CSPlWIeIJZf7PZzMOzzYt0/J8yf5K4GxvJRm5ukgQDLJbDG3cGeUZx71VD76DJ/KJxKNIo4GbBnlVWVQXblqDI31aeZgdIQgffrD9PkeIucWNuuC0sgVn0Z+yrKVQb9WJIGRpBFIOO8Vt7W5geyi5wZJohLh3DzHSR9cQzyEBSPJqO2KccN8HTX7rPxQkqDqS12Cg9frAmxwc7EsemSfZAcOBWf84Z5CvDYscyTuW512emFZvMsP63UgkAAV6FbwLGqoihUUAKoGAANgAB2rkigAAAADYAdh6CuVAUUUUBRRRQFFFFAUUUUBRRRQfHYAZJwB1Neblxe3Sy8kQyLcvEksTEyxSorhWuYmXQY3jDYJzs64Pm2vuLcPS5glgkzolRkbBwdLAqcH13qL414duIY57gzGWTkLBmGPlv8AR9al3bQTrmVA2kqBjJwN6DlxSCOV4zfQLLyJQ4uLUaxqAIAlRcypuc4GobDJrt8P8J58yT8y1liRZFMkI88/M2xOAAowNyN8tg+XGCum4hYwyRTcPEYS2ike4aAeXkhCFhkKjeQyaMKfMME4phdWKZtBNETxCdC0kluwgcaE1sSVIDKHKJhsglhnagfW3FrOCQ2olSOQHOh2IJzvkF926jcE+lbr3hcE4+tijlB+8qt/qKhbTjTSh4jKsoj1CSLiFuVIZSAV+kRDknBOD5SelaF4OsJz/N9xB3LWVx5M/wDZq6E/NKB+3g61yDGskOOghmmiH7iMF/MVyPhxh7N7eL+3G3/njJqeW7VG/wDaHEoj92a2yo/aNt/+1dp44o/+Mwj8cUQP+q0DweH5e9/d/L6OP/419HhvPtXd449DKF/3aqaQjjy//OYD+GKMn8gxrqbiSSN/b+Iyn7sFqVVv2vo+P84oKD+h9mAeZG0o78+WWUfMSuRXG34xYwZjt9DMDgpbR8wg/rcoED4tikY4YZD5eHTTdw9/cArn8BaRh+5TqLhF240vcJbRjolpGFIHpzJdQ/JB8qDo4p4gnRdRWGyjOwe6cMxPbTDEdyc9NYPTalKcLmvCDpklXORNejTGN85hs1xkjAwZQMe/oavhnhy3gbmLHql7yyEySH9tyWxudhtTagU8J4BHA3MJaacjBlkILY+6oAComw8qAD4nem1FFAUUUUBRRRQFFFFAUUUUBRRRQFFFFAUUUUGPiXDY54nhkXySAhsHSfiCNwffS7hXh8wSPM88t1No0I02gaUG+kCNVG5wS2MnA9BT2ighLvgM4sba1GRLNcCS5kUa1RtTXEjNnAKlwF365FbPDCzvfXbTyLL9HWOBGRDGCWAmclSzDVhoxkHsarsUBf40EZ4svJfpsESNchPo8ruLYIW1B41ViHBGMF/mRXTYSXlzJHayytbSR2qTTMiwmRnd3RVyysgCiPLYByW6gDez+hpzObpHM0aNXfRnVp+Gd6w8Y8Pw3LK78xJEBCyRSPE4U9V1IQSp9DQT3BeMTNdQQO6vg3iOwUDmcloQjkDo2JDkDbOaz8YeaS/uIgLt40SEqILhIFXUGznLKxJK9s9KoJPB9oyRJyyBDr0FZJEYayC5LqwZixAJJJyd65T+EbOQhnhDsEVNTM7EqudIYlstjJ3OTvQOoxsPh33/AI1yrjFGFAVRgAYA9AO1cqAooooCiiigKKKKAooooCiiigKKKKAooooCiiigKKKKAooooCiiigKKKKAooooCiiigKKKKAooooCiiigKKKKAooooP/9k=">
            <a:hlinkClick r:id="rId2"/>
          </p:cNvPr>
          <p:cNvSpPr>
            <a:spLocks noChangeAspect="1" noChangeArrowheads="1"/>
          </p:cNvSpPr>
          <p:nvPr/>
        </p:nvSpPr>
        <p:spPr bwMode="auto">
          <a:xfrm>
            <a:off x="358775" y="-1089025"/>
            <a:ext cx="285750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xQREhUUExQWFBQWFxwaFxgYGRgZIRwYIB8fGh4YGhoYHyggIBonHBoXJTEhJSkrLi4uHB8zODMsNygwLisBCgoKBQUFDgUFDisZExkrKysrKysrKysrKysrKysrKysrKysrKysrKysrKysrKysrKysrKysrKysrKysrKysrK//AABEIAOIA3wMBIgACEQEDEQH/xAAbAAADAQADAQAAAAAAAAAAAAAABQYEAgMHAf/EAE4QAAIBAwIEAwQGBQkEBwkAAAECAwAEERIhBRMxQQYiUTJhcYEUI0JScpEzYoKSoQcVFiQ0U2OisUOzwdMlVHODo7LRNURFVWR0lMLD/8QAFAEBAAAAAAAAAAAAAAAAAAAAAP/EABQRAQAAAAAAAAAAAAAAAAAAAAD/2gAMAwEAAhEDEQA/APcaKKKAooooCiiigKKKKAor5SS98VW8bmNWaeUdY4FMrD8WjZP2iKB5RUpd8bvNJflQWcYGS9zJrIHXJSI6QMDqZKR8Nmv70s6Tyyw5xHImi0icdyMrJM2D0YYUjoTQej18JqITwK7551w5ydwHnk/zTSsPyUVxl/kusju7TH3lwv8A5VFBcg19rzS98D8IhGXunh3xn6Vo37d67rTwXETqteMXq+gFykq/usN6D0WioQcG41B+iv4LkelxDpJ92qM0P4yvbX+38OkCDrNatzkx6lPbUfGgu6KReHvF9nfj+rzo7d0PlcfFGw38Ke0BRRRQFFFFAUUUUBRRRQFFFFAUUUUBRRXTeXSQo0kjKiIMszEAAepJoO6kHEvE6pIYLdDdXI6xxkYT0M0h8sY36HzEdAaR8b4nc3keIddtBKRHCfZlnZvtAHeKEKCxPtlQcae9L4a8Pw2ECwwjYbsx3Z3PV3J3LE/+lAuHh+e53vpyV/6vAWjjHudwdcnzIX9Wu/id3Bw2DEUAAyFiihRRrkOQI1VR1JG5O2MnOxp5O2FPr8vz32qNuZDJxFvuWcIYAYB50hffBwA2lcZJ6SHpnNB0cJ4Cb2WRr9izwsAIVJVEBXPk7lTllLbFtJzt5RdRRhVCqAFAAAGwAHQAeledzzzQyR3HMWJrhRMVYFUZY1ZjCxUHMhR3JONyoIB0mr6xuDJEjupjZlDFCQSpIyVJG21Bi4/xVoAiRIJJ5m0RITgZxku5GcIoGSfgOpFQfGry4i/nFbmUzW5VY3wp+odoQVmVckiIvsR9k4bPWrO5IHEoSw9q2lVD+sHjZlHvKjPwU12eIbmG0ikmMPNeYpHoULqmY+RE82x2J67AZNBFW9hYSTxG8itkgks4pLYOEjRnbU057KZMco+oGT61jniSWK2iVXeIzXLJLHDHPIbWM6YyOYjEpl1AYAkhVxnNX/D7+2uImDRiIQYEkUyKvKwMjIOV046MpKnGxrNxngFvxIQyxXDxtEfJNbSAeXIJTK5BXKjb3UEdC0sVgbq0meMpclI1OofSE1csRGFyVjmMuR7IPl6LnansfFzxALfx8lsElh2VSA0jxgsVjyyjWCy77kU4k8PRGSF/ZSBpHWMABTK+cyttkuNUnuy5NR/EmubUteCWKS7un5It8B1CDJVEdRqHLQvI+QQ3m2GRQdviXwbYvpu0QaHfU8kR6B/9sjKdvNpJPTBJ99CrxLhm6SfzhabY1auYi+pfzMQB3w3wUVq4DFHbJEiSPLbXBMMusFdNwc5kCnGlZGyCg2BK4Ay1NYY2sGiUyPNDIwjGoKCjBSQfKACulcHvkDGcmg1cC8SwXeFU6JNOrlvgMV++uCVdNx50JHvp1Uf4i4BEo56Rl4s65I48hlJ63FuV8ySjJyFxrBbqevba8ae1VTcuJ7RgDHeLjYHpzwuwHT60eU9wvcKuiuKsCMjcHoa5UBRRRQFFFFAUUUUBRRXCWQKpZiAoGSTsAB1JPpQdHE+IR28TSysERBkk/kAB3JOAAOpNILPhsl863F4hWJSGgtT0X0lnHRpe4XcLt1O9Z/D8o4rIL1sm1jci0jIxqK5U3Lg/azqCDsN+p2sKBGDzOIkdre3BH4pmO/x0w4+Zp7SCwGOJXWftW9sR78NOD/qPzp/QZryXAxgkn0XV3Az6bZz/AKZqb4dKv067XHmZIZOp6YkQnO5A8pHTO/annFGxjIyCD36gbkYwQdu2PX0qCvrRC0l3cKZjayslwp1HFqyqdaLtjQ3nyBnyyAb7AN1hpaWGASC6RZCOUyKyRourS6tpyNOCA2ScaQeoNaeJ8Ij4hdzJcSGSONcJCGAXSyAF9SYfVrWRTv6fNzwnisdxC8dspiZIhylddHkIIicD+7ONu+24FRlnxCK3UraQBL/CLNrBJOl2RgzDAZyUIU7nzqSMHcKWzs2vLGIauXcW7Yjk9oCaPKau2pGGoMPQsOozWK+lgvJYVvw0LxFlNuThea2FW4SQEEp1COMYLjOlujjwJPzLNGAYAvJjUMHSZGI+WCKzeLkhuytoUEjakLNj9EMg5DjBWQjpg5AOfQEF3iDgMVsLc6JJLc3QkuyxeZmARhGXzljGknLOOgxk96V8UuY83M9rmG2k+ixGRQY1klMwBdOnsoQpcbHOMnTtxuri7t5njWeeFUjZ8ThJ1WFdsrJA2pcjOnmIzE49rBrnNxq5lkhblGeAnlvAXiwxIBOpboRPqHlIGgdTnqKB3/KUytZpKCjxxXEZkDMRGyMeUwkK9UHMDH8NZuFcRiFo6wS2p0Ps1rGURFOFwpJKtIN98+mw60zsp2jUpFwp41Y5ZQbRVJ9SFk9w7V18S4bd3jxlkitkjORl2lJ9xjXTHthSMsw91By43aIi2tlD7bTRyfeblxOsjysTvuVA1HqzCnnGuHfSItGrQQysrYzhlIIyNsg4wR6E0kaWOwkEcaPc3Uy6pHdhqKr9qR8YUe1pUAD2sAVnu+LX0SvLKbaNFBYR6HY4G5BkEgyR0yFxkdOlAw8J8TZ+bBIpWWByjgbqD7QIPXDKysM9jjfBrnwKMRS3FocFFxLEvYQy5ymPQSLLt6ECsPDH/rs7MMajHJnqAhhVB2Pm1Kw7bDruAduv/pTA6izBf3ZlOj89Mn5GgyPC3C/NGC9h1aMZLW/60fcwjun2R7O21U8EyuquhDKwBVgcgg7ggjtXPFSjsOFyr2sZ5NOP7iZztj/Bdv3WI7NsFZRRRQFFFFAUUUUBUD4w4kLq5SxV1WCN0a9YkAYONFuSdvOxjyudwwHc1U+JeKG2gLINUrERwp96VzpQHHbJyT2AJ7V5/ZcPRVaEFmf6akssx6SMr6FJJA1ZlDEBSQOWehAFBYeBP7Hb7AHlAnH3jgkgDYb527bVS1MeBDi3EbHLwl48MTqGlyvRhqCnSMZJyMGqegn+NtyLu2uOiNm3l93MIMTH4SLp/wC8qgrHxawW4hkhfIWRSuR1B7MPRgcEH1ArD4Y4k8qNFPgXMB0TDoGP2ZVz9h1ww64OV6qaDfxCNWA1HbOMbYOfcQcnuBUPeBpb1Y3UiJ40ZiFd1flknlOQML5nzjbcdK9BZQRg7g0sFgFbOvO69hkYwCMRgHB3PuLHbFBEo/8ANd9CWkJs3R0HVjCpw4BxtyAdwfsA4J04w/sPCMRuZLppOZrlEsWnbC4zoYjZ15h1D8K+ldfiY6I1lyBynSQEHOwIWQnIwVKM/TGRq+WpvD0luxk4fKIlO7W75aFs90AOYj708vXKnqAdcXvORBLLjPLRmwO+BnFIPDFvyIlJ3Y7yNggvJ3Y5AySfU9Kx+JvEoFnPFdRPaytEwBbLRsSMeWdRpI9zaWx2rXw+NrsAxvpt8fpF35nXIjOf0f6x67465ALvouq3eNYXvXml5lw+8QkAbOmOQsACgCqqk48uCRuaa+H+BM0Sm6VwyyO0aNKXZIiwdYpHBOvBVTjJAwBkgVSQQqiqqjCqAAB2A2ArsoCiiigleOKE4hbsCcyxSKyg4zyyrK2O+NbD1GoY9K7/ABddQrHEJlZklcJlfs53DE9sEAg7Hb41m4oNXEQTpwluAM4GNbtq2PUHlpnpjHWs3iW8iKIJZUBB+q8qyF3GRoEXV9SkqVXVkYO1BqsYooA07PsRqkmkOTpXO+vGQAqsNj06jJrV4UgaQy3kgKvclSinqkCjEan9Y5ZyOxfHaovhlqZ2T6QnIsnkkZIMshW4U5xKPKQpHMdIydtuuwHpnD3ygO3yP+vofd2oNNLfEfDFurWeBxlZI2X4EjY/EHB+VMqx8YvBBbzSt0jjdz+ypP8AwoJ3wLxRtEdvKxZjCssDsd5ISBkH9eNmCn1BQ9zVdUo/BJBw+2EX9ptY0eInbLquGjY/dcZU/EHqBT/hHEUuYY5o86XUHB2IPdWHZgcgjsQaDZRRRQFFFZ+I3awxSSucLGjOx9yjJ/gKCdW4W64lIvtCwjXA/wAeYNv+JY1x/wB4alvAMDXIAlGkxtzJAVX2skRgjA8ozI5JG5fOTjJe+CbI29zJrGJbu3juJPfLrk5n5c2NfgBXFLpuVmMMJrm5kVWPRWzs+C26KkY6DfSARvQb+HzCLiDxhhouE5qgN9tQqSbY3OBERv8AfPaqmoXxZ4cS2gjuLVP6zbyo6yEklskRuJCTuGViDnpnI6YpyPFcJgjl8wMhKCMKWcSA4eMou+pCG1YzjBNA+eVR1YD4kD1/9D+Rqe43CXdbi1z9IiXodlljO/Ic9MnZlbqpwehIPFILybzKEgXylRJqdtvVVI0j2urEnO4BrnH4TV1/rMssznujyQqowBhViYH7K7sSdutBzsePx3cZMWoYbS6nZlON1cfZYE4K4Pb1zSLhMV5KZyJYy8MhUoAOWwOHC6wNSzINIJxj2ep3G/jvg3/bWDLa3QHXGY5R92Ze+xOH9oZNK/DuuZLuJj9E4jIgUoTvhQQsqtjDqSSNa5wAB1GAG+a4Nyv0ZFYSMCjiQOOWm6ksOhOnPQ+bI82+ar7eLQiqMkKoGT7hjepL+T6/dxPEVk0RPtzGLFGJOuAs27FCM532YfOxoOLoCMEAg9Qd68mivopJGuED2kOJWHJ50LtFHkc5N+TMXfQNATIDg5PSvW6kL3wFE0ZVJZRpH1AZtSQ4kSXCqMEqWjUEEk6cgEZoE9rxq8jLo1yVeIKzR3MEcjctlZg/MtmQAAI+cqSCp67ZpBdcSXrb2ko9UnkQn5NEcfnXdwngGkyyXJjmmmdWOEwqhBiNUDEny5JyTnLN06U9oJ9uJX/axj//ACh/y6W8U8RX0GjmQW0QckAtNLJgAZLMI4dlA6k4AqyrzzxLx95LuNY4PLBM0Tu7adbNGWMSgAjzKV0liuWwB1oNXF/C1/dDmC/SGXTpBhgGkxkg4YuzEkb4YacZPrSzjPBbWwaPko6zJEWmuQ+ZNBZQS2sNrywLYyuApAIFOPDvGJYEto5kU2zgRw3CuW1H/Z8xGGU1Dbqd8DvseL7mOSaFYQWuo5FBdVbSsZIMscjDYgoB5cHBKkjvQY+IRGCwkMoRrieTVCkZyGkVQFZWGNOoIWLZ8obBPra8LVhGNQ0k742OM742A3zntS/hnhe2gYOkQVtOMdl3DHSOgyQDt6CnVB9qZ8TSfSJoLFd9ZE1x7oI2B0n3yPpXHoH9K2eIOPrbaY0Xm3Mn6KIHGfV3P2Ix3Y/AAnArh4dsBArvK+u4mbVNJggEjICL92JACAPTc7k0DypvhI+i3s1t0jnBuIfc2QsyD9oo/wC23pVLUj/KJfC1S1ucZMV0m4z+jcMsnTtoLE/hoK6ivgNfaAqf8aZeKOAdbieOM/g1a5P/AA0eqCpjjdyp4lw+I49m4lH4lRUGP2ZHoNPiPEUltc9o5OW59I5cJn4CQREnsAaRz8LJe4iWR4ORNz4pE30iRCWzkFTu0oAILAYwBVlf2azxPE4ykilWHuIx+def6ZpxfwnKzR2ywu2SNbjJWRSrA+eMoenU4ztghUeF5GNiDITKoDaGc6jJEM6WYnqWXueoxmozgLtDP9LRBJAkEZuFXUSkkgy0qDozLEIgwGTo043GDV8S441uLaSNI2snTDncFNgUI7adOrYjtjOdi+sLGKBNEKLGmSdKgAZO5OBQdttOsiq6MGRgCrA5BB6EH0rtqYmsZLBzLbKZLZt5bZeqHqZbcfmWi79Vwdme8N4hHcRiSJw6N0I9RsQe4IOQQdwaDVS/jHBobpQJVyVOUcEq6N01I6+ZT7waYUUE0GvbTYg38I+0NKTqPVgcRy7Z3Gg7dDmt/CfEdvckpHJiUe1E4Mcg+MbgNjY74wexptS/i3BYLoATxJJp3UkbqfVW6qfeDQSn8o3iG4hAhi124fQouOWXBd206EIyEIGWLP2GACTtobxBcreNEQFiBYRJJE+qcImp2imDaNedXkK7hSR3xqfwtLHjkXbkK2pI7pfpKqwyMq7ESg7kZ1nGdqW2fB7m2lWRrY3Ii1mJIrgaUZ8hykc4XGQSBmRsAkDAoKvgnEDPHrZNB1EdyDjuCwBx8QNwaYVOnxTp/SWd5H6/U8zHziLCj+mlr356+421z/y6CiqUl8LPJdyzSSgwO8cgiRQCzRgaRI5zlAw1YABz1ONq0Hxran2RcP8Ahtbn/jHX1vFWxKWl42BneLlj85SoHzoIXhAWOUxSLzryKQyi3OVgtzK2sEno75IAwSBjbGM1feHeFfR4gZCGckuSRjzN52bB3B1E7dgB7yZXivGpL2WEQWsYkUktI0yEomMMjNCHXfIJXV9ntsaL9b2aTk/SC7AbRWyRxqijbMkkhYgdMFcHBbY4xQWvE+P29suqaVYxnA1ZBJzjAXqcnpgb1HXfjqS4YJbtHbRNtzpslzuMmOL7I3ADSYGSNjXzhPhiW0Yo1qLolMG4DrqYd1bnsXHybGAOhrPLFJaKY3E1tAwwqnkSxk4wEeXQzICce2Dn35wA77uyS0xomkjjlDG5u2USuxI2LuFGBjJDbouF2ArptBmRhaxTCNJtCtzVeMhGBkbSAWy41afa3JOBk5wWpltLJWkJVbtZEVIc5imOvSI1AABZQAwXADjON8igHCvoDQhWYQyByYvIFSXyMEQhdeknmHckjG2MUFtbnKg+74/61PXMK312yHeC2Rkb0M8i6SP2ImOffJ7q7uNcYYaLe1wbqVcrnzCKPoZpMHcDoFz5mwOmSGfB+GpbQrFHnSuck7lmJyzse7MxJJ7k0GHwXcmSzh1nLxgxP+OMmNv4qad1O+FfJLfRdAt0XUfqyokhPzkMlUVAV5t47JTiVtdAnFmIdYH3LiRoWJ+AANek1J33DUuru+gk3SWzhQ/AtOM/EHegrBXmfFWlguLi8t1Ms0s5hSH++jSIAgjf2JI5CrY6al+3mqjwHxN5rURzH+sWzGCf3um2v4MulvnU7cXRtJCGysltLNMoOwmtpCWdk38zqrDO4wVOx7hv4txKCOyt4FBmjlVOW4A0syunlwT7bHOE+W1PfCN0JLZdLa1RnRW9VRiq5zvnSBnO+c5pXewfRXNzAvPtZCJJ4F8xQncXMK+vdkHX2h5shvvGLhtUN3aFpkdQqiLU6sCS26qcaWBI1n2WCnoWoK2p/iXh9hIZ7OQW85OXBGY5vdKgx5sYxIPMNuo2L8GvtAgsfEy6xDdIbW4PRXOUc/4MuAr99tm9QKf1nvrKOdDHKiyIeqsAwPyNIhwW5td7OfWn/V7ks6/BJt5E/a1jboM5oKWvman08VpGQt3G9m2cZlwYyf1Zl8nybSfdST+UDiUDxsCVZ44TNCHmaKOXOVIRozl5VxsOxdfXIC8orzuy4rdokT88sqzx2qxOqZmIUCSR2xqWTOs4BwAm4OaseA3U0iEzx8tg2AMEZGATsSejFlz30570DOiiigKnvHcLNaMVUuEdHdBnLorAsNvQebHfTjvVDXwighrriCvCscGTJOnkCDOdhpcY2CA9WOANvTFUKJb8Ph1HCAkBm8zs7nYZO7uxPTqamOG2GiSRbKR4IlYRggLIXII1NqlVjoBLhVXC5U+tMF4LrYSyNJPIi6wXOcHSfZT9GrZK4CgZGR65Bh/StDskM7MThRy9OTjO5YjTt64NfLa8j4nbzwyRyRBl0SI+AwV1yGGCR3PzU1qtuHBSGC9xv08uxGQTkABQNPrvipLjUlo0oTzXU4Gnlw+cnGcK+HCgHGfrG9R3FBWM8HD7eJMHQgWOMKpdicYGABktgEk/EmoXxr4wFwqJbxys8MqySAqxTyqWVWaLV5w2g8vqeh2Nd1l4UnucG4LxQgZSBJZHdUJDBDI5HLJU6SqY9j2iCRVVFwJYIljjRVjGoFYwB5cE6sDHmyW9nOSQaBL4RvoBGXilMkr/AFkryBtZyCAWQebTuNK9MABRmsPFOMyWVxNKXZQSHWKVjy2UrvGJfYSYOvsljkEAdQK7puG5nWKM6HCvLErkkBgfNCdw6JIr6tHQaQcHByzi4kn0cSTRtIDp0RuoYtLnCooO2rWCOmBjsq5oNHAbwPxK8A2JhtmIPUH6wbjscaaqaivC/DzBxCUOQZntIpJiOhkaWXYZ30qAFHuUVa0BU8HCcUIJAMtouB68uRs4+AkH51Q1D+PS8F3w+7TpE0qyD70TKGf5qqM/7NB2+Ic8Pu1vx/Z5gsV4Pu42juPgudLH0IPam/i6LXaPIuC0OJ4z2zH58Z9GAK/BjTeeFZUKsA6OpBB3BUjBB9xFec3btw7/AKNkbNrcgpaysRmJScNA5PpqAQnbdQaBxfcLS1WO4totJjYFxHhC0ZOp00+y2x2G+4G+1bDw5oP6zw/S0cuHkt84STVvzIj0SQg5+63fBOqmMluCrfhIwQWB3AIxjYbYIA6dKQCxktJCbMlvO2uB3IjI6YjyoCNqYHygjJA6HICj4LxuK6DcskOhxJG40vG33XQ7j3HoRuCRvTKpkWkV/mTD293CSnMQjWh2OM9HjOx0sMHuAaE4zcWp03seuPO1zArFfdzYhl4z6sNS7ZyvQBTUV02l0kqh43V0PRlIYH4EV3UHGRAwIIBB6gjIPxBpBN4Ntc6oVa2fOQ0J0DUd9Wg5jLe8qTVDRQRa+FbmG4+kRyQXD7n69XjOojBcGI8sOV2LCLUR3pl/PN5H+lsGb328scn5CQxt/CqKigQN4rjX9JDdx/G3lb/dBhXz+mdn3lZfxRSr/BlFUFFBPr40syMiUt8I5SfyC1PeM/FMU0CRxLcnVNGCot7hOYoOWQFlUkADUQOoUjvVVx7jq2uhdLSSPnSikDZcamJY4AGVHqSQAKSWNhJLM1xMBzsNg6ciNQCvLjOCcY1EnqSzHuoUMljxSRlVI+Hzac6VErRQ+XGAVzJqzhfu74J9abQQcRIAAtLfYDUdc7FR0BCrEoIyehI36U9tLfTvkgZbCjpgnIJyMgj07ZNaqCbPhMS/2u4muv1C3Kj+HLi0hh7nLU8sbGOBAkUaRoOiooUD5CtFFAUUUgvvEgLtBaL9JuBswU4SM+s0uCF7eUZb0Wg6PF1pAE1zkadWwOWYyEaVESgai5AxpBHr13pb4F8PuhWaclnAYxh8kqHYkuceUyt9phsM4AAyWf8AC+ClX59w/OucY1YwsYPVIU30rsMkkse56AMnukGcsMjOR1O2CdhvtkfmKBLw9dXE7pvu29un5tK3/EVQ1N+E5ebLfTA5DXHLUj7sSKh/KTmD5VSUBSDxoumBZsZ5EqSn/swdMny5TPT+uq6t1kRkYZV1KsPUEYI/KgSeG5zEzWbnJjGqBj9u3Ps792TIQ/BT9qsvjGxjeSAzKskcoe2ZG3zrHMUjcb6ogNz3B7Un8Na7mAwFyl/w2Uxo7ZOpVOlS3do5IwA3v36gUzueKrdSWq+aN1kkEsf2kkWMgqSCMHD+VuhDAjqKDFa8Vk4SyxXbNLZEhY7o5JiJ6R3GOowRiX5Gq2dVKatRZSNWoMN+hGDkDT026HfPWuK24cFJPrFb2lIAGN+q9dDb7HO9TL8EueGktYg3Nod3s3bdB3Ns7Z2/w229CKDvvpJLORp49GjbnptgquTlCMHWED+vVVxtmq5GBAI3BGR8KluG8Tgv4nEbamxokicASIMdJUOlxv5iO+Ou9feE8Ua15cFxtGQFilJIONtKShtxjKqHOAWwCASNQa7rwtHraS3d7SVty0OArH1eI5RifUjV1wRXV/ON7b4E9uLlO8tts3xaBzn9xm69KpKKCO8Q+KIJrG55M7JOkTFUBMUofGEGhwGGXwM4xWDjM09ssKrNKlvawos7xPC8gkbSAZEmDFlC+Y4wx1bZ6VZcU4PBcrpnhjlHbWoOPeCdwfeKmb7+TqBpRNHLMjrjSHYzp5TldUcpOQp3G+x6YoH/AAl7kySCZQEHsEY33O4wxyCuk7gbkjpTWpzTxOIe1aXX7Mlsf4GUVyHHblf0nD5veYpIZB/mZGP7tBQ0VNyeMol2e3vU9SbScj95VK/xrkPGtn3dx8YZh/qlBhu4A3EZGcZKRx8vOdlJJJBJAGTrzjc6RkEDFUNjCGGogYzldw2SNhJkgHWR6+lQNn4nt3vLmWQkEsixfVy6hEuQNghIJfU423DD1qmg8XBl8treyN/9tIg+TSBVI99BT0VPHi16+OXY6M9TPOiY+UQkz+Yo+g38n6S6igUj2YItTD4STMR/4dA+llCjLEKB3JAH5mp2XxlC7aLRHvZP8EZQdvNO2Ixj4k+6u1fCFsxzOHum65uHaQZHcRnyDf0WnkKqAAoAXsBjH8KCc/me6u97yblRn/3e2Zhn3ST7Ow9yhAe+QcU+4fYRwII4Y1jReiqAB/Dv7600UHw15h464xMJha28siTyI0g0Ffq1BTMsrDIEahX6AFiNO2d6Pjfi0mVrWwQXF0PbbflQD70rDq3pGNz7qlF4YYJTamVprniChZpHAVmUOC5QA5WMRc1cDYELjrkhafydcONvw62Rs6jGHcnqWfzknPfLb1SV8VcbDoK+0BRRRQRHiG2e2vkuIhlpRjGQNcijzQ795YlGk9nhT1OezxPwP6dHFeWMnLuo8PE/QOBnMUg/eXOMruOmRVB4j4SLu3eLOljho3HVJVOpHHvVgDUjwDjhhEk7jSocpxCEb8icbG4Uf3Lgamx6hse3QPPCvG0uokeIMNhlH1KyMQCQ4OSdsHU2c5JFUi9N6jI+Fh3kELcuSKTEUgGoFCqzCNwD548vgA4wAMEGnPDOPZcQ3C8mc7KMnRJjqYXIGrofKQGHpjBIcPEHhSC7IkOqK4T9HPEdDr8SNmX9VsipniQvoEeO8i+mwNkc+3UBwpUD6yADqMe2mogE4HYeiUUE14J8UxX0ZVZVkmhwkuMjJx7YVgCA3w2OR2qlqV8TeEre5bWylJMgiWN+XLj7WHGMDAGdyMZ2zilEs3EuHhikqX0CLq0S+WYjfZHQYbpgahkn0FBUcU8TQW8nKcuWAUuVRmEau2lWkZRhQWzjPoT0BNb7PiEcpYRuGKnfHzGfeMg7jbY15Xf8eZpJlnhe1gvHhd55QWVY0Cho1eIMpDBcqzFR52z0wfR+BTWbZe1eJ9e5KOGyBnpvsMk7Dbc0DeiiigKKKKCM8RyfRbz6TIWWF40QyAZVdLMSJDkaR5gwYnHlYHcgF3b3gwHG5AGcH7OCSNwAME4HTOkjOxppNEHUqwBVgQQe4OxH5VKxeGLmMCOO5jMSjSnMjZnC4IwziQBsBiOg2A75JB8L0npg742x8CQSR7Lde+3Q11Q3quUCsGIA+0TnYamyOoCnvtkjpSn+i80moTXRCE7iFdJYbeVmkLeXAHQA++vnGeCcOhw8jraaRhikvJ1qNwJMEasHJBO4yd9zkNd5xOOMhpXC7YHMYKSuzZyQpBY9d8eT41pS5I3Gn0J658y4wAPZw53JBGc4brUjacbsgzCxtp+JSHYuAXQdNudOQgGw2TP8KVvwS8FyA5ThscqMVjtTr1tkFlZnGlZMAewACO504AXnGvFttZhRLJmVwNEMYLyOfRIx5j8TilT2t9xL9KW4faH/AGaMDPIPR2AxEuOykt7xTHwtwC3tQTDEQ7jU0jhmkbO/nkYkk7jv2NPLq4WJGeRgiKMszHAA9STQLrbhkNnCsMCCGPOMLnJJyc53ZmPc5zjJztU/4SWO9vZr9MtHGptoWJJDEMXkdBnGnJRAe+g1l8W38tyvKj1oJiEgRgUaUkDLHAysCqS5B3bRjYbNacF4YlrBHBH7MagD3+pPvJyfnQbaKKKAooooCoLxvYS2dwOJ2qBzgR3kROBJB2c9tabbnt12Bq9r46gggjIOxB9KDzW2mitZllt8vZzxYaLvAUcArpwWMa6zlBuuBjy+zc/RorqDEmmeN8NvjHqCuOmNiDnI23qE4vwd+G3Mc0WTDk6VyQCWGnlNgjEgGOWxIDbI24U084JEVhWfh5DxnPMtmOkZ76M/opfVTsT1wSWoNphu7M/Vk3lt9xiOcg/Uc4EqgY8rYbb2mO1NOF8ZhuMiJwWX2kIKuvudGAZfmK48H43FcghCVkTaSJxpdD6Mp37HBGx7E184rwKC5IaRMSL7MqEpIv4ZFwwHuzig3ysOmcE5A+OM/DtSWbiEOtLbmILiRdYi1FmI05JOk+z5cajgHp3pc15d2+ySx3sX2dZWKTpkAMPJLnB6Beh3yKWTeIITdyTPmN4bXlwwsAsmpzqkKavI/lSPAUnOk+tAyjW4gDLBLDyuYx0yxu5UsxLKGjdFwCemMDOM4rjYeHLLiMQnms4Q7FgHQYJAYqHVlw2+Mj/j1pP4V4MsizrblWRREFujG0JmJ1NKkmnGpgQhMgGctg9DXodjb8uNE2OlQuwCjYY2A2HwoJK48FrbqzwcQvLVFGTmUSooHU4nDED51g4bcXczFbTjVpcEDJDQxucep5bg499U3jqF34ddpErPI0DqqqCSSRgAAd6lrxpJbKdI2uZSoi1K9qYH5IkXmqpCrqJiDjSN/wA6DfHecXIYxy8LmC9SOcuPxYdgK5G643thOGb9PrLjf4eWkfEpLa4maLhsYVxZXKvoj5SupjURx4wNTB2HbKebpq3ZWnF4pZbF4yzLa20rz+Rhy/IihXBGz5DeXrsaDuuL3jCKzvJwqJF9tjz2C/EllA+dL14tdyq7ji9gEjXMnJh16Qdgd5DuTsPWvvguO4hnDXMOmPiCs7ZfmYnyZF1LoGjMRC9T+iXv11RcDmazniSPDxX7zRow0iRRMJwoJ2wckA9AQPSgVlEeKeSfifEZeRHzZIQn0QmPrkK0asV94YYxua2+GeCWS3Ijk4aI5njMqPM6XDEAgHWdTaW8y43OfXamrWs1/MWltntohbTQkSmMs5m0ZAEbMNKhDuepbauvh3hSGzW0mLQ280C4uJAABMCmllZmIONelgTnGOm9BZIgAAAAA6AVMcaTVfLv7Fv0yOjsQc5IOCUXp90its3iAscW0L3Hq+RHEPjI/UfgDVJ2fDmvpZLm4lZg55aJbnSvKQsBiRfrCC+puoU7ZGCDQUMHE+U3LhjM0u4KJpAUbYMrgaVwM9fMd8Ka+3sSwI13xCVW5XnCDaKLG4Kqd3k/WOTn2QucV2JxGG0VY0XLsDyreJfMwBO4XYBdx9YcD1Jqeg4U/F7lJbog2tu+pI0JMbSjtn/ahe7kYJ2UY1Fga+DraS5c8QuEaN5V028THJigJzk/4j7E+ihB2Oa6gUUBRRRQFFFFAUUUUHRe2iTRtHIodHBVlYZBB7EV5/NwmThs2qOTQrMAkz5KOOghvPRugS46+yDnGG9HrrmhV1KsAysMEEZBHoQe1BNEQX7aZFe2vYhtg6ZU6HVG42khJA9VPRhnaujinE7q2QpcJz0wfr4QQdO4HMiwSDkqMoTnc4AFdfFfDphA0q89uh1Iqtie2P3rd+rIP7tj02GoeSkV7xI6oHlK3lusw1Sxqxf7S6J7cDZwWU4UZJUnSoBoN1rxK2nnkdbhGUoiJImluTO7EBsHKrIdQ3KjcY+OC1DXDy2ZQOTM2PpEjSGNYljLuZY9LOGZ4gF1bebPTSNXie84a0BFtBHcOwUgQMIgA76EMkiY2MmwXDEnttkY7myIlMNu7mO3DQu6hIQA4DyQtLCDjAC+cxAg58+SaBn4aWGUQLAs1o7xasQykoDg+blvlSmxw5XcnB3qi+iX8Z8lxDOuNhNEUb5vEcf5BWPhniWKKJEa1ngijAjUrHzEUKMYzFllUAdXVab8O8RWtxtDcROfQOuf3c5oMJ4vep+ksNY9YJ0cn9mUR4/OuTeJ9Pt2l4vwhMn+6LVQUUEz/TCDO9veg++yuv8Al1zTxbEelvenP/0dwM/NkA/OqOign18QSt7FhdEdi3JQfPVJqH5Vy5/EJDtFbwD1eR5j+6iqP81PqUX/AImtITpkuIw/3AwZv3Fy38KDrj4VcMBzrxj6iGNIgf3tbfk1aLTgFvGdXLDv9+QmRv35CSPlWIeIJZf7PZzMOzzYt0/J8yf5K4GxvJRm5ukgQDLJbDG3cGeUZx71VD76DJ/KJxKNIo4GbBnlVWVQXblqDI31aeZgdIQgffrD9PkeIucWNuuC0sgVn0Z+yrKVQb9WJIGRpBFIOO8Vt7W5geyi5wZJohLh3DzHSR9cQzyEBSPJqO2KccN8HTX7rPxQkqDqS12Cg9frAmxwc7EsemSfZAcOBWf84Z5CvDYscyTuW512emFZvMsP63UgkAAV6FbwLGqoihUUAKoGAANgAB2rkigAAAADYAdh6CuVAUUUUBRRRQFFFFAUUUUBRRRQfHYAZJwB1Neblxe3Sy8kQyLcvEksTEyxSorhWuYmXQY3jDYJzs64Pm2vuLcPS5glgkzolRkbBwdLAqcH13qL414duIY57gzGWTkLBmGPlv8AR9al3bQTrmVA2kqBjJwN6DlxSCOV4zfQLLyJQ4uLUaxqAIAlRcypuc4GobDJrt8P8J58yT8y1liRZFMkI88/M2xOAAowNyN8tg+XGCum4hYwyRTcPEYS2ike4aAeXkhCFhkKjeQyaMKfMME4phdWKZtBNETxCdC0kluwgcaE1sSVIDKHKJhsglhnagfW3FrOCQ2olSOQHOh2IJzvkF926jcE+lbr3hcE4+tijlB+8qt/qKhbTjTSh4jKsoj1CSLiFuVIZSAV+kRDknBOD5SelaF4OsJz/N9xB3LWVx5M/wDZq6E/NKB+3g61yDGskOOghmmiH7iMF/MVyPhxh7N7eL+3G3/njJqeW7VG/wDaHEoj92a2yo/aNt/+1dp44o/+Mwj8cUQP+q0DweH5e9/d/L6OP/419HhvPtXd449DKF/3aqaQjjy//OYD+GKMn8gxrqbiSSN/b+Iyn7sFqVVv2vo+P84oKD+h9mAeZG0o78+WWUfMSuRXG34xYwZjt9DMDgpbR8wg/rcoED4tikY4YZD5eHTTdw9/cArn8BaRh+5TqLhF240vcJbRjolpGFIHpzJdQ/JB8qDo4p4gnRdRWGyjOwe6cMxPbTDEdyc9NYPTalKcLmvCDpklXORNejTGN85hs1xkjAwZQMe/oavhnhy3gbmLHql7yyEySH9tyWxudhtTagU8J4BHA3MJaacjBlkILY+6oAComw8qAD4nem1FFAUUUUBRRRQFFFFAUUUUBRRRQFFFFAUUUUGPiXDY54nhkXySAhsHSfiCNwffS7hXh8wSPM88t1No0I02gaUG+kCNVG5wS2MnA9BT2ighLvgM4sba1GRLNcCS5kUa1RtTXEjNnAKlwF365FbPDCzvfXbTyLL9HWOBGRDGCWAmclSzDVhoxkHsarsUBf40EZ4svJfpsESNchPo8ruLYIW1B41ViHBGMF/mRXTYSXlzJHayytbSR2qTTMiwmRnd3RVyysgCiPLYByW6gDez+hpzObpHM0aNXfRnVp+Gd6w8Y8Pw3LK78xJEBCyRSPE4U9V1IQSp9DQT3BeMTNdQQO6vg3iOwUDmcloQjkDo2JDkDbOaz8YeaS/uIgLt40SEqILhIFXUGznLKxJK9s9KoJPB9oyRJyyBDr0FZJEYayC5LqwZixAJJJyd65T+EbOQhnhDsEVNTM7EqudIYlstjJ3OTvQOoxsPh33/AI1yrjFGFAVRgAYA9AO1cqAooooCiiigKKKKAooooCiiigKKKKAooooCiiigKKKKAooooCiiigKKKKAooooCiiigKKKKAooooCiiigKKKKAooooP/9k=">
            <a:hlinkClick r:id="rId2"/>
          </p:cNvPr>
          <p:cNvSpPr>
            <a:spLocks noChangeAspect="1" noChangeArrowheads="1"/>
          </p:cNvSpPr>
          <p:nvPr/>
        </p:nvSpPr>
        <p:spPr bwMode="auto">
          <a:xfrm>
            <a:off x="438150" y="-868773"/>
            <a:ext cx="285750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4" name="Picture 12" descr="http://i1310.photobucket.com/albums/s642/Cardenas13750/Lat_zps3c786c2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71062"/>
            <a:ext cx="4150252" cy="478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12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0" y="0"/>
            <a:ext cx="4343400" cy="14478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Centaur" panose="02030504050205020304" pitchFamily="18" charset="0"/>
              </a:rPr>
              <a:t>Longitude Lines</a:t>
            </a:r>
          </a:p>
        </p:txBody>
      </p:sp>
      <p:sp>
        <p:nvSpPr>
          <p:cNvPr id="5" name="Rectangle 4"/>
          <p:cNvSpPr/>
          <p:nvPr/>
        </p:nvSpPr>
        <p:spPr>
          <a:xfrm>
            <a:off x="82345" y="1600200"/>
            <a:ext cx="4222204" cy="4401205"/>
          </a:xfrm>
          <a:prstGeom prst="rect">
            <a:avLst/>
          </a:prstGeom>
        </p:spPr>
        <p:txBody>
          <a:bodyPr wrap="square">
            <a:spAutoFit/>
          </a:bodyPr>
          <a:lstStyle/>
          <a:p>
            <a:r>
              <a:rPr lang="en-US" sz="4000" b="1" dirty="0">
                <a:solidFill>
                  <a:schemeClr val="bg1"/>
                </a:solidFill>
                <a:latin typeface="Centaur" panose="02030504050205020304" pitchFamily="18" charset="0"/>
              </a:rPr>
              <a:t>Imaginary lines that measure distance from the Prime Meridian. Lines of longitude run from north to south, but measure east to west</a:t>
            </a:r>
          </a:p>
        </p:txBody>
      </p:sp>
      <p:pic>
        <p:nvPicPr>
          <p:cNvPr id="9220" name="Picture 4" descr="http://2.bp.blogspot.com/_638XFFF4pCo/TJd1c7HtrZI/AAAAAAAAAZY/YJqntm9BDvQ/s1600/latitude-t1432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549" y="2362200"/>
            <a:ext cx="483945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0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383</Words>
  <Application>Microsoft Office PowerPoint</Application>
  <PresentationFormat>On-screen Show (4:3)</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Centaur</vt:lpstr>
      <vt:lpstr>Office Theme</vt:lpstr>
      <vt:lpstr>Maps</vt:lpstr>
      <vt:lpstr>Clues To Help You Understand A Map</vt:lpstr>
      <vt:lpstr>Map Key or Map Legend</vt:lpstr>
      <vt:lpstr>Compass Rose</vt:lpstr>
      <vt:lpstr>Locator Globe</vt:lpstr>
      <vt:lpstr>A map that shows what the surface of the Earth looks like. Examples would be landforms and bodies of water. All things of nature.</vt:lpstr>
      <vt:lpstr>A map that shows how people have divided the Earth into countries, states, cities, and other units for the purpose of governing.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dc:title>
  <dc:creator>Matthew Shedletsky</dc:creator>
  <cp:lastModifiedBy>Joseph Casey</cp:lastModifiedBy>
  <cp:revision>11</cp:revision>
  <dcterms:created xsi:type="dcterms:W3CDTF">2015-08-25T13:16:03Z</dcterms:created>
  <dcterms:modified xsi:type="dcterms:W3CDTF">2020-08-18T12:53:56Z</dcterms:modified>
</cp:coreProperties>
</file>